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8" r:id="rId3"/>
    <p:sldId id="308" r:id="rId4"/>
    <p:sldId id="269" r:id="rId5"/>
    <p:sldId id="309" r:id="rId6"/>
    <p:sldId id="270" r:id="rId7"/>
    <p:sldId id="271" r:id="rId8"/>
    <p:sldId id="272" r:id="rId9"/>
    <p:sldId id="273" r:id="rId10"/>
    <p:sldId id="278" r:id="rId11"/>
    <p:sldId id="282" r:id="rId12"/>
    <p:sldId id="284" r:id="rId13"/>
    <p:sldId id="287" r:id="rId14"/>
    <p:sldId id="307" r:id="rId15"/>
    <p:sldId id="276" r:id="rId16"/>
    <p:sldId id="306" r:id="rId17"/>
    <p:sldId id="285" r:id="rId18"/>
    <p:sldId id="288" r:id="rId19"/>
    <p:sldId id="290" r:id="rId20"/>
    <p:sldId id="2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6C"/>
    <a:srgbClr val="EDF5F7"/>
    <a:srgbClr val="F4EDDC"/>
    <a:srgbClr val="A4864A"/>
    <a:srgbClr val="FBFC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278F81-5DFF-4FD6-B02F-3034C81583A4}" v="3" dt="2025-01-31T10:19:40.5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74" autoAdjust="0"/>
    <p:restoredTop sz="85786" autoAdjust="0"/>
  </p:normalViewPr>
  <p:slideViewPr>
    <p:cSldViewPr>
      <p:cViewPr varScale="1">
        <p:scale>
          <a:sx n="87" d="100"/>
          <a:sy n="87" d="100"/>
        </p:scale>
        <p:origin x="2772" y="3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my flynn" userId="f231a9ebaea713c5" providerId="LiveId" clId="{CA278F81-5DFF-4FD6-B02F-3034C81583A4}"/>
    <pc:docChg chg="undo custSel addSld modSld">
      <pc:chgData name="tammy flynn" userId="f231a9ebaea713c5" providerId="LiveId" clId="{CA278F81-5DFF-4FD6-B02F-3034C81583A4}" dt="2025-01-31T10:20:51.188" v="86" actId="14100"/>
      <pc:docMkLst>
        <pc:docMk/>
      </pc:docMkLst>
      <pc:sldChg chg="addSp delSp modSp mod">
        <pc:chgData name="tammy flynn" userId="f231a9ebaea713c5" providerId="LiveId" clId="{CA278F81-5DFF-4FD6-B02F-3034C81583A4}" dt="2025-01-31T10:20:51.188" v="86" actId="14100"/>
        <pc:sldMkLst>
          <pc:docMk/>
          <pc:sldMk cId="1439638722" sldId="256"/>
        </pc:sldMkLst>
        <pc:spChg chg="add mod">
          <ac:chgData name="tammy flynn" userId="f231a9ebaea713c5" providerId="LiveId" clId="{CA278F81-5DFF-4FD6-B02F-3034C81583A4}" dt="2025-01-31T10:20:29.528" v="84" actId="2085"/>
          <ac:spMkLst>
            <pc:docMk/>
            <pc:sldMk cId="1439638722" sldId="256"/>
            <ac:spMk id="22" creationId="{49A140A0-6B51-989A-09FB-24DBEB8C2A38}"/>
          </ac:spMkLst>
        </pc:spChg>
        <pc:picChg chg="mod">
          <ac:chgData name="tammy flynn" userId="f231a9ebaea713c5" providerId="LiveId" clId="{CA278F81-5DFF-4FD6-B02F-3034C81583A4}" dt="2025-01-31T10:20:51.188" v="86" actId="14100"/>
          <ac:picMkLst>
            <pc:docMk/>
            <pc:sldMk cId="1439638722" sldId="256"/>
            <ac:picMk id="14" creationId="{5F3A7092-212A-0F0D-A2A3-182275A41ADE}"/>
          </ac:picMkLst>
        </pc:picChg>
        <pc:picChg chg="add del mod">
          <ac:chgData name="tammy flynn" userId="f231a9ebaea713c5" providerId="LiveId" clId="{CA278F81-5DFF-4FD6-B02F-3034C81583A4}" dt="2025-01-31T10:19:52.654" v="80" actId="478"/>
          <ac:picMkLst>
            <pc:docMk/>
            <pc:sldMk cId="1439638722" sldId="256"/>
            <ac:picMk id="17" creationId="{997A4A0A-DCD8-AC96-E6C6-1C4DAAC61A2A}"/>
          </ac:picMkLst>
        </pc:picChg>
        <pc:picChg chg="add mod">
          <ac:chgData name="tammy flynn" userId="f231a9ebaea713c5" providerId="LiveId" clId="{CA278F81-5DFF-4FD6-B02F-3034C81583A4}" dt="2025-01-31T10:19:24.694" v="74" actId="931"/>
          <ac:picMkLst>
            <pc:docMk/>
            <pc:sldMk cId="1439638722" sldId="256"/>
            <ac:picMk id="19" creationId="{BF34BA9A-A9F3-265E-6C3B-594F35985553}"/>
          </ac:picMkLst>
        </pc:picChg>
        <pc:picChg chg="add mod">
          <ac:chgData name="tammy flynn" userId="f231a9ebaea713c5" providerId="LiveId" clId="{CA278F81-5DFF-4FD6-B02F-3034C81583A4}" dt="2025-01-31T10:19:57.596" v="81" actId="14100"/>
          <ac:picMkLst>
            <pc:docMk/>
            <pc:sldMk cId="1439638722" sldId="256"/>
            <ac:picMk id="21" creationId="{C9C9EE92-12E1-1EDF-E3C7-4B2884DC4AAC}"/>
          </ac:picMkLst>
        </pc:picChg>
      </pc:sldChg>
      <pc:sldChg chg="modSp mod">
        <pc:chgData name="tammy flynn" userId="f231a9ebaea713c5" providerId="LiveId" clId="{CA278F81-5DFF-4FD6-B02F-3034C81583A4}" dt="2025-01-29T20:13:21.390" v="60" actId="1076"/>
        <pc:sldMkLst>
          <pc:docMk/>
          <pc:sldMk cId="436382247" sldId="270"/>
        </pc:sldMkLst>
        <pc:spChg chg="mod">
          <ac:chgData name="tammy flynn" userId="f231a9ebaea713c5" providerId="LiveId" clId="{CA278F81-5DFF-4FD6-B02F-3034C81583A4}" dt="2025-01-29T20:13:17.911" v="59" actId="1076"/>
          <ac:spMkLst>
            <pc:docMk/>
            <pc:sldMk cId="436382247" sldId="270"/>
            <ac:spMk id="4" creationId="{00000000-0000-0000-0000-000000000000}"/>
          </ac:spMkLst>
        </pc:spChg>
        <pc:spChg chg="mod">
          <ac:chgData name="tammy flynn" userId="f231a9ebaea713c5" providerId="LiveId" clId="{CA278F81-5DFF-4FD6-B02F-3034C81583A4}" dt="2025-01-29T20:12:53.116" v="57" actId="6549"/>
          <ac:spMkLst>
            <pc:docMk/>
            <pc:sldMk cId="436382247" sldId="270"/>
            <ac:spMk id="9" creationId="{00000000-0000-0000-0000-000000000000}"/>
          </ac:spMkLst>
        </pc:spChg>
        <pc:picChg chg="mod">
          <ac:chgData name="tammy flynn" userId="f231a9ebaea713c5" providerId="LiveId" clId="{CA278F81-5DFF-4FD6-B02F-3034C81583A4}" dt="2025-01-29T20:13:21.390" v="60" actId="1076"/>
          <ac:picMkLst>
            <pc:docMk/>
            <pc:sldMk cId="436382247" sldId="270"/>
            <ac:picMk id="10" creationId="{00000000-0000-0000-0000-000000000000}"/>
          </ac:picMkLst>
        </pc:picChg>
      </pc:sldChg>
      <pc:sldChg chg="modSp add mod">
        <pc:chgData name="tammy flynn" userId="f231a9ebaea713c5" providerId="LiveId" clId="{CA278F81-5DFF-4FD6-B02F-3034C81583A4}" dt="2025-01-29T19:48:29.525" v="56" actId="6549"/>
        <pc:sldMkLst>
          <pc:docMk/>
          <pc:sldMk cId="3489917391" sldId="308"/>
        </pc:sldMkLst>
        <pc:spChg chg="mod">
          <ac:chgData name="tammy flynn" userId="f231a9ebaea713c5" providerId="LiveId" clId="{CA278F81-5DFF-4FD6-B02F-3034C81583A4}" dt="2025-01-29T19:48:29.525" v="56" actId="6549"/>
          <ac:spMkLst>
            <pc:docMk/>
            <pc:sldMk cId="3489917391" sldId="308"/>
            <ac:spMk id="9" creationId="{B0E26CA8-89E0-F760-FFB2-2305C7CB970C}"/>
          </ac:spMkLst>
        </pc:spChg>
      </pc:sldChg>
      <pc:sldChg chg="modSp add mod">
        <pc:chgData name="tammy flynn" userId="f231a9ebaea713c5" providerId="LiveId" clId="{CA278F81-5DFF-4FD6-B02F-3034C81583A4}" dt="2025-01-28T19:15:58.472" v="44" actId="255"/>
        <pc:sldMkLst>
          <pc:docMk/>
          <pc:sldMk cId="2010827375" sldId="309"/>
        </pc:sldMkLst>
        <pc:spChg chg="mod">
          <ac:chgData name="tammy flynn" userId="f231a9ebaea713c5" providerId="LiveId" clId="{CA278F81-5DFF-4FD6-B02F-3034C81583A4}" dt="2025-01-28T19:15:58.472" v="44" actId="255"/>
          <ac:spMkLst>
            <pc:docMk/>
            <pc:sldMk cId="2010827375" sldId="309"/>
            <ac:spMk id="9" creationId="{EECCB231-302B-7049-FABD-C88B4AB9BB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5034BC-24A4-4E5D-85EE-F17B1038D56A}" type="datetimeFigureOut">
              <a:rPr lang="en-US" smtClean="0"/>
              <a:t>1/28/2025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596F7F-7574-40F1-AEDD-1DC1AF05D66D}" type="slidenum">
              <a:rPr lang="en-US" smtClean="0"/>
              <a:t>‹#›</a:t>
            </a:fld>
            <a:endParaRPr lang="en-US"/>
          </a:p>
        </p:txBody>
      </p:sp>
    </p:spTree>
    <p:extLst>
      <p:ext uri="{BB962C8B-B14F-4D97-AF65-F5344CB8AC3E}">
        <p14:creationId xmlns:p14="http://schemas.microsoft.com/office/powerpoint/2010/main" val="1217317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a:t>
            </a:r>
          </a:p>
        </p:txBody>
      </p:sp>
      <p:sp>
        <p:nvSpPr>
          <p:cNvPr id="4" name="Slide Number Placeholder 3"/>
          <p:cNvSpPr>
            <a:spLocks noGrp="1"/>
          </p:cNvSpPr>
          <p:nvPr>
            <p:ph type="sldNum" sz="quarter" idx="10"/>
          </p:nvPr>
        </p:nvSpPr>
        <p:spPr/>
        <p:txBody>
          <a:bodyPr/>
          <a:lstStyle/>
          <a:p>
            <a:fld id="{DE596F7F-7574-40F1-AEDD-1DC1AF05D66D}" type="slidenum">
              <a:rPr lang="en-US" smtClean="0"/>
              <a:t>1</a:t>
            </a:fld>
            <a:endParaRPr lang="en-US"/>
          </a:p>
        </p:txBody>
      </p:sp>
    </p:spTree>
    <p:extLst>
      <p:ext uri="{BB962C8B-B14F-4D97-AF65-F5344CB8AC3E}">
        <p14:creationId xmlns:p14="http://schemas.microsoft.com/office/powerpoint/2010/main" val="316561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2</a:t>
            </a:fld>
            <a:endParaRPr lang="en-US"/>
          </a:p>
        </p:txBody>
      </p:sp>
    </p:spTree>
    <p:extLst>
      <p:ext uri="{BB962C8B-B14F-4D97-AF65-F5344CB8AC3E}">
        <p14:creationId xmlns:p14="http://schemas.microsoft.com/office/powerpoint/2010/main" val="3326161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1565D-BEB6-605D-963B-A7B9CFF096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D3A98-69CA-0563-4900-C9D86DD43B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643F6-74EE-8755-9976-37EEC0294376}"/>
              </a:ext>
            </a:extLst>
          </p:cNvPr>
          <p:cNvSpPr>
            <a:spLocks noGrp="1"/>
          </p:cNvSpPr>
          <p:nvPr>
            <p:ph type="body" idx="1"/>
          </p:nvPr>
        </p:nvSpPr>
        <p:spPr/>
        <p:txBody>
          <a:bodyPr/>
          <a:lstStyle/>
          <a:p>
            <a:r>
              <a:rPr lang="en-US" dirty="0"/>
              <a:t>EH</a:t>
            </a:r>
          </a:p>
        </p:txBody>
      </p:sp>
      <p:sp>
        <p:nvSpPr>
          <p:cNvPr id="4" name="Slide Number Placeholder 3">
            <a:extLst>
              <a:ext uri="{FF2B5EF4-FFF2-40B4-BE49-F238E27FC236}">
                <a16:creationId xmlns:a16="http://schemas.microsoft.com/office/drawing/2014/main" id="{426B71B8-3F8E-FD50-0682-335F2751448D}"/>
              </a:ext>
            </a:extLst>
          </p:cNvPr>
          <p:cNvSpPr>
            <a:spLocks noGrp="1"/>
          </p:cNvSpPr>
          <p:nvPr>
            <p:ph type="sldNum" sz="quarter" idx="10"/>
          </p:nvPr>
        </p:nvSpPr>
        <p:spPr/>
        <p:txBody>
          <a:bodyPr/>
          <a:lstStyle/>
          <a:p>
            <a:fld id="{DE596F7F-7574-40F1-AEDD-1DC1AF05D66D}" type="slidenum">
              <a:rPr lang="en-US" smtClean="0"/>
              <a:t>3</a:t>
            </a:fld>
            <a:endParaRPr lang="en-US"/>
          </a:p>
        </p:txBody>
      </p:sp>
    </p:spTree>
    <p:extLst>
      <p:ext uri="{BB962C8B-B14F-4D97-AF65-F5344CB8AC3E}">
        <p14:creationId xmlns:p14="http://schemas.microsoft.com/office/powerpoint/2010/main" val="920668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4</a:t>
            </a:fld>
            <a:endParaRPr lang="en-US"/>
          </a:p>
        </p:txBody>
      </p:sp>
    </p:spTree>
    <p:extLst>
      <p:ext uri="{BB962C8B-B14F-4D97-AF65-F5344CB8AC3E}">
        <p14:creationId xmlns:p14="http://schemas.microsoft.com/office/powerpoint/2010/main" val="3050689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FEC89-90A1-BDA5-9480-BF4621ACD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83289-4488-581C-2694-BC21830AF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E824F-0FFA-87A1-2C09-1C7E373ED7B1}"/>
              </a:ext>
            </a:extLst>
          </p:cNvPr>
          <p:cNvSpPr>
            <a:spLocks noGrp="1"/>
          </p:cNvSpPr>
          <p:nvPr>
            <p:ph type="body" idx="1"/>
          </p:nvPr>
        </p:nvSpPr>
        <p:spPr/>
        <p:txBody>
          <a:bodyPr/>
          <a:lstStyle/>
          <a:p>
            <a:r>
              <a:rPr lang="en-US" dirty="0"/>
              <a:t>EH</a:t>
            </a:r>
          </a:p>
        </p:txBody>
      </p:sp>
      <p:sp>
        <p:nvSpPr>
          <p:cNvPr id="4" name="Slide Number Placeholder 3">
            <a:extLst>
              <a:ext uri="{FF2B5EF4-FFF2-40B4-BE49-F238E27FC236}">
                <a16:creationId xmlns:a16="http://schemas.microsoft.com/office/drawing/2014/main" id="{9F905268-11A3-E28E-7A7C-8C5DC6D68220}"/>
              </a:ext>
            </a:extLst>
          </p:cNvPr>
          <p:cNvSpPr>
            <a:spLocks noGrp="1"/>
          </p:cNvSpPr>
          <p:nvPr>
            <p:ph type="sldNum" sz="quarter" idx="10"/>
          </p:nvPr>
        </p:nvSpPr>
        <p:spPr/>
        <p:txBody>
          <a:bodyPr/>
          <a:lstStyle/>
          <a:p>
            <a:fld id="{DE596F7F-7574-40F1-AEDD-1DC1AF05D66D}" type="slidenum">
              <a:rPr lang="en-US" smtClean="0"/>
              <a:t>5</a:t>
            </a:fld>
            <a:endParaRPr lang="en-US"/>
          </a:p>
        </p:txBody>
      </p:sp>
    </p:spTree>
    <p:extLst>
      <p:ext uri="{BB962C8B-B14F-4D97-AF65-F5344CB8AC3E}">
        <p14:creationId xmlns:p14="http://schemas.microsoft.com/office/powerpoint/2010/main" val="1489334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6</a:t>
            </a:fld>
            <a:endParaRPr lang="en-US"/>
          </a:p>
        </p:txBody>
      </p:sp>
    </p:spTree>
    <p:extLst>
      <p:ext uri="{BB962C8B-B14F-4D97-AF65-F5344CB8AC3E}">
        <p14:creationId xmlns:p14="http://schemas.microsoft.com/office/powerpoint/2010/main" val="1395216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7</a:t>
            </a:fld>
            <a:endParaRPr lang="en-US"/>
          </a:p>
        </p:txBody>
      </p:sp>
    </p:spTree>
    <p:extLst>
      <p:ext uri="{BB962C8B-B14F-4D97-AF65-F5344CB8AC3E}">
        <p14:creationId xmlns:p14="http://schemas.microsoft.com/office/powerpoint/2010/main" val="604288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8</a:t>
            </a:fld>
            <a:endParaRPr lang="en-US"/>
          </a:p>
        </p:txBody>
      </p:sp>
    </p:spTree>
    <p:extLst>
      <p:ext uri="{BB962C8B-B14F-4D97-AF65-F5344CB8AC3E}">
        <p14:creationId xmlns:p14="http://schemas.microsoft.com/office/powerpoint/2010/main" val="729717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9</a:t>
            </a:fld>
            <a:endParaRPr lang="en-US"/>
          </a:p>
        </p:txBody>
      </p:sp>
    </p:spTree>
    <p:extLst>
      <p:ext uri="{BB962C8B-B14F-4D97-AF65-F5344CB8AC3E}">
        <p14:creationId xmlns:p14="http://schemas.microsoft.com/office/powerpoint/2010/main" val="2525357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10</a:t>
            </a:fld>
            <a:endParaRPr lang="en-US"/>
          </a:p>
        </p:txBody>
      </p:sp>
    </p:spTree>
    <p:extLst>
      <p:ext uri="{BB962C8B-B14F-4D97-AF65-F5344CB8AC3E}">
        <p14:creationId xmlns:p14="http://schemas.microsoft.com/office/powerpoint/2010/main" val="3453172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11</a:t>
            </a:fld>
            <a:endParaRPr lang="en-US"/>
          </a:p>
        </p:txBody>
      </p:sp>
    </p:spTree>
    <p:extLst>
      <p:ext uri="{BB962C8B-B14F-4D97-AF65-F5344CB8AC3E}">
        <p14:creationId xmlns:p14="http://schemas.microsoft.com/office/powerpoint/2010/main" val="1450310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12</a:t>
            </a:fld>
            <a:endParaRPr lang="en-US"/>
          </a:p>
        </p:txBody>
      </p:sp>
    </p:spTree>
    <p:extLst>
      <p:ext uri="{BB962C8B-B14F-4D97-AF65-F5344CB8AC3E}">
        <p14:creationId xmlns:p14="http://schemas.microsoft.com/office/powerpoint/2010/main" val="2712774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EH</a:t>
            </a:r>
          </a:p>
        </p:txBody>
      </p:sp>
      <p:sp>
        <p:nvSpPr>
          <p:cNvPr id="4" name="Slide Number Placeholder 3"/>
          <p:cNvSpPr>
            <a:spLocks noGrp="1"/>
          </p:cNvSpPr>
          <p:nvPr>
            <p:ph type="sldNum" sz="quarter" idx="10"/>
          </p:nvPr>
        </p:nvSpPr>
        <p:spPr/>
        <p:txBody>
          <a:bodyPr/>
          <a:lstStyle/>
          <a:p>
            <a:fld id="{DE596F7F-7574-40F1-AEDD-1DC1AF05D66D}" type="slidenum">
              <a:rPr lang="en-US" smtClean="0"/>
              <a:t>13</a:t>
            </a:fld>
            <a:endParaRPr lang="en-US"/>
          </a:p>
        </p:txBody>
      </p:sp>
    </p:spTree>
    <p:extLst>
      <p:ext uri="{BB962C8B-B14F-4D97-AF65-F5344CB8AC3E}">
        <p14:creationId xmlns:p14="http://schemas.microsoft.com/office/powerpoint/2010/main" val="188965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t>
            </a:r>
          </a:p>
        </p:txBody>
      </p:sp>
      <p:sp>
        <p:nvSpPr>
          <p:cNvPr id="4" name="Slide Number Placeholder 3"/>
          <p:cNvSpPr>
            <a:spLocks noGrp="1"/>
          </p:cNvSpPr>
          <p:nvPr>
            <p:ph type="sldNum" sz="quarter" idx="10"/>
          </p:nvPr>
        </p:nvSpPr>
        <p:spPr/>
        <p:txBody>
          <a:bodyPr/>
          <a:lstStyle/>
          <a:p>
            <a:fld id="{DE596F7F-7574-40F1-AEDD-1DC1AF05D66D}" type="slidenum">
              <a:rPr lang="en-US" smtClean="0"/>
              <a:t>14</a:t>
            </a:fld>
            <a:endParaRPr lang="en-US"/>
          </a:p>
        </p:txBody>
      </p:sp>
    </p:spTree>
    <p:extLst>
      <p:ext uri="{BB962C8B-B14F-4D97-AF65-F5344CB8AC3E}">
        <p14:creationId xmlns:p14="http://schemas.microsoft.com/office/powerpoint/2010/main" val="729717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t>
            </a:r>
          </a:p>
        </p:txBody>
      </p:sp>
      <p:sp>
        <p:nvSpPr>
          <p:cNvPr id="4" name="Slide Number Placeholder 3"/>
          <p:cNvSpPr>
            <a:spLocks noGrp="1"/>
          </p:cNvSpPr>
          <p:nvPr>
            <p:ph type="sldNum" sz="quarter" idx="10"/>
          </p:nvPr>
        </p:nvSpPr>
        <p:spPr/>
        <p:txBody>
          <a:bodyPr/>
          <a:lstStyle/>
          <a:p>
            <a:fld id="{DE596F7F-7574-40F1-AEDD-1DC1AF05D66D}" type="slidenum">
              <a:rPr lang="en-US" smtClean="0"/>
              <a:t>15</a:t>
            </a:fld>
            <a:endParaRPr lang="en-US"/>
          </a:p>
        </p:txBody>
      </p:sp>
    </p:spTree>
    <p:extLst>
      <p:ext uri="{BB962C8B-B14F-4D97-AF65-F5344CB8AC3E}">
        <p14:creationId xmlns:p14="http://schemas.microsoft.com/office/powerpoint/2010/main" val="2887600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t>
            </a:r>
          </a:p>
        </p:txBody>
      </p:sp>
      <p:sp>
        <p:nvSpPr>
          <p:cNvPr id="4" name="Slide Number Placeholder 3"/>
          <p:cNvSpPr>
            <a:spLocks noGrp="1"/>
          </p:cNvSpPr>
          <p:nvPr>
            <p:ph type="sldNum" sz="quarter" idx="10"/>
          </p:nvPr>
        </p:nvSpPr>
        <p:spPr/>
        <p:txBody>
          <a:bodyPr/>
          <a:lstStyle/>
          <a:p>
            <a:fld id="{DE596F7F-7574-40F1-AEDD-1DC1AF05D66D}" type="slidenum">
              <a:rPr lang="en-US" smtClean="0"/>
              <a:t>16</a:t>
            </a:fld>
            <a:endParaRPr lang="en-US"/>
          </a:p>
        </p:txBody>
      </p:sp>
    </p:spTree>
    <p:extLst>
      <p:ext uri="{BB962C8B-B14F-4D97-AF65-F5344CB8AC3E}">
        <p14:creationId xmlns:p14="http://schemas.microsoft.com/office/powerpoint/2010/main" val="4092290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t>
            </a:r>
          </a:p>
        </p:txBody>
      </p:sp>
      <p:sp>
        <p:nvSpPr>
          <p:cNvPr id="4" name="Slide Number Placeholder 3"/>
          <p:cNvSpPr>
            <a:spLocks noGrp="1"/>
          </p:cNvSpPr>
          <p:nvPr>
            <p:ph type="sldNum" sz="quarter" idx="10"/>
          </p:nvPr>
        </p:nvSpPr>
        <p:spPr/>
        <p:txBody>
          <a:bodyPr/>
          <a:lstStyle/>
          <a:p>
            <a:fld id="{DE596F7F-7574-40F1-AEDD-1DC1AF05D66D}" type="slidenum">
              <a:rPr lang="en-US" smtClean="0"/>
              <a:t>17</a:t>
            </a:fld>
            <a:endParaRPr lang="en-US"/>
          </a:p>
        </p:txBody>
      </p:sp>
    </p:spTree>
    <p:extLst>
      <p:ext uri="{BB962C8B-B14F-4D97-AF65-F5344CB8AC3E}">
        <p14:creationId xmlns:p14="http://schemas.microsoft.com/office/powerpoint/2010/main" val="141431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t>
            </a:r>
          </a:p>
        </p:txBody>
      </p:sp>
      <p:sp>
        <p:nvSpPr>
          <p:cNvPr id="4" name="Slide Number Placeholder 3"/>
          <p:cNvSpPr>
            <a:spLocks noGrp="1"/>
          </p:cNvSpPr>
          <p:nvPr>
            <p:ph type="sldNum" sz="quarter" idx="10"/>
          </p:nvPr>
        </p:nvSpPr>
        <p:spPr/>
        <p:txBody>
          <a:bodyPr/>
          <a:lstStyle/>
          <a:p>
            <a:fld id="{DE596F7F-7574-40F1-AEDD-1DC1AF05D66D}" type="slidenum">
              <a:rPr lang="en-US" smtClean="0"/>
              <a:t>18</a:t>
            </a:fld>
            <a:endParaRPr lang="en-US"/>
          </a:p>
        </p:txBody>
      </p:sp>
    </p:spTree>
    <p:extLst>
      <p:ext uri="{BB962C8B-B14F-4D97-AF65-F5344CB8AC3E}">
        <p14:creationId xmlns:p14="http://schemas.microsoft.com/office/powerpoint/2010/main" val="2497618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t>
            </a:r>
          </a:p>
        </p:txBody>
      </p:sp>
      <p:sp>
        <p:nvSpPr>
          <p:cNvPr id="4" name="Slide Number Placeholder 3"/>
          <p:cNvSpPr>
            <a:spLocks noGrp="1"/>
          </p:cNvSpPr>
          <p:nvPr>
            <p:ph type="sldNum" sz="quarter" idx="10"/>
          </p:nvPr>
        </p:nvSpPr>
        <p:spPr/>
        <p:txBody>
          <a:bodyPr/>
          <a:lstStyle/>
          <a:p>
            <a:fld id="{DE596F7F-7574-40F1-AEDD-1DC1AF05D66D}" type="slidenum">
              <a:rPr lang="en-US" smtClean="0"/>
              <a:t>19</a:t>
            </a:fld>
            <a:endParaRPr lang="en-US"/>
          </a:p>
        </p:txBody>
      </p:sp>
    </p:spTree>
    <p:extLst>
      <p:ext uri="{BB962C8B-B14F-4D97-AF65-F5344CB8AC3E}">
        <p14:creationId xmlns:p14="http://schemas.microsoft.com/office/powerpoint/2010/main" val="19960170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a:t>
            </a:r>
          </a:p>
        </p:txBody>
      </p:sp>
      <p:sp>
        <p:nvSpPr>
          <p:cNvPr id="4" name="Slide Number Placeholder 3"/>
          <p:cNvSpPr>
            <a:spLocks noGrp="1"/>
          </p:cNvSpPr>
          <p:nvPr>
            <p:ph type="sldNum" sz="quarter" idx="10"/>
          </p:nvPr>
        </p:nvSpPr>
        <p:spPr/>
        <p:txBody>
          <a:bodyPr/>
          <a:lstStyle/>
          <a:p>
            <a:fld id="{DE596F7F-7574-40F1-AEDD-1DC1AF05D66D}" type="slidenum">
              <a:rPr lang="en-US" smtClean="0"/>
              <a:t>20</a:t>
            </a:fld>
            <a:endParaRPr lang="en-US"/>
          </a:p>
        </p:txBody>
      </p:sp>
    </p:spTree>
    <p:extLst>
      <p:ext uri="{BB962C8B-B14F-4D97-AF65-F5344CB8AC3E}">
        <p14:creationId xmlns:p14="http://schemas.microsoft.com/office/powerpoint/2010/main" val="2526174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DC0AA2-9032-495A-B110-26FB988064BF}" type="datetimeFigureOut">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D6FED-AAA2-4C13-877C-0B792E183E66}" type="slidenum">
              <a:rPr lang="en-US" smtClean="0"/>
              <a:t>‹#›</a:t>
            </a:fld>
            <a:endParaRPr lang="en-US"/>
          </a:p>
        </p:txBody>
      </p:sp>
    </p:spTree>
    <p:extLst>
      <p:ext uri="{BB962C8B-B14F-4D97-AF65-F5344CB8AC3E}">
        <p14:creationId xmlns:p14="http://schemas.microsoft.com/office/powerpoint/2010/main" val="2808824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Rectangle 12"/>
          <p:cNvSpPr/>
          <p:nvPr userDrawn="1"/>
        </p:nvSpPr>
        <p:spPr>
          <a:xfrm>
            <a:off x="-76200" y="0"/>
            <a:ext cx="9220200" cy="1066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7319"/>
            <a:ext cx="8458200" cy="563562"/>
          </a:xfrm>
        </p:spPr>
        <p:txBody>
          <a:bodyPr>
            <a:normAutofit/>
          </a:bodyPr>
          <a:lstStyle>
            <a:lvl1pPr algn="l">
              <a:defRPr sz="2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A9DC0AA2-9032-495A-B110-26FB988064BF}" type="datetimeFigureOut">
              <a:rPr lang="en-US" smtClean="0"/>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D6FED-AAA2-4C13-877C-0B792E183E66}" type="slidenum">
              <a:rPr lang="en-US" smtClean="0"/>
              <a:t>‹#›</a:t>
            </a:fld>
            <a:endParaRPr lang="en-US"/>
          </a:p>
        </p:txBody>
      </p:sp>
      <p:cxnSp>
        <p:nvCxnSpPr>
          <p:cNvPr id="8" name="Straight Connector 7"/>
          <p:cNvCxnSpPr/>
          <p:nvPr userDrawn="1"/>
        </p:nvCxnSpPr>
        <p:spPr>
          <a:xfrm>
            <a:off x="0" y="838200"/>
            <a:ext cx="6705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914400"/>
            <a:ext cx="78486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990600"/>
            <a:ext cx="914400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457200" y="1447800"/>
            <a:ext cx="8229600" cy="1905000"/>
          </a:xfrm>
          <a:prstGeom prst="rect">
            <a:avLst/>
          </a:prstGeom>
          <a:noFill/>
        </p:spPr>
        <p:txBody>
          <a:bodyPr wrap="square" rtlCol="0">
            <a:noAutofit/>
          </a:bodyPr>
          <a:lstStyle/>
          <a:p>
            <a:endParaRPr lang="en-US" dirty="0"/>
          </a:p>
        </p:txBody>
      </p:sp>
    </p:spTree>
    <p:extLst>
      <p:ext uri="{BB962C8B-B14F-4D97-AF65-F5344CB8AC3E}">
        <p14:creationId xmlns:p14="http://schemas.microsoft.com/office/powerpoint/2010/main" val="1039016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DC0AA2-9032-495A-B110-26FB988064BF}" type="datetimeFigureOut">
              <a:rPr lang="en-US" smtClean="0"/>
              <a:t>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D6FED-AAA2-4C13-877C-0B792E183E66}" type="slidenum">
              <a:rPr lang="en-US" smtClean="0"/>
              <a:t>‹#›</a:t>
            </a:fld>
            <a:endParaRPr lang="en-US"/>
          </a:p>
        </p:txBody>
      </p:sp>
    </p:spTree>
    <p:extLst>
      <p:ext uri="{BB962C8B-B14F-4D97-AF65-F5344CB8AC3E}">
        <p14:creationId xmlns:p14="http://schemas.microsoft.com/office/powerpoint/2010/main" val="119934945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447675"/>
            <a:ext cx="9220200" cy="5943600"/>
          </a:xfrm>
          <a:prstGeom prst="rect">
            <a:avLst/>
          </a:prstGeom>
          <a:solidFill>
            <a:srgbClr val="EDF5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95638" y="1789125"/>
            <a:ext cx="8001000" cy="2546901"/>
          </a:xfrm>
        </p:spPr>
        <p:txBody>
          <a:bodyPr>
            <a:normAutofit fontScale="90000"/>
          </a:bodyPr>
          <a:lstStyle/>
          <a:p>
            <a:pPr algn="l"/>
            <a:r>
              <a:rPr lang="en-US" dirty="0"/>
              <a:t>Serving Older Adults </a:t>
            </a:r>
            <a:br>
              <a:rPr lang="en-US" dirty="0"/>
            </a:br>
            <a:r>
              <a:rPr lang="en-US" dirty="0"/>
              <a:t>in the Peninsula Region</a:t>
            </a:r>
            <a:br>
              <a:rPr lang="en-US" dirty="0">
                <a:ea typeface="Calibri"/>
                <a:cs typeface="Calibri"/>
              </a:rPr>
            </a:br>
            <a:br>
              <a:rPr lang="en-US" dirty="0">
                <a:ea typeface="Calibri"/>
                <a:cs typeface="Calibri"/>
              </a:rPr>
            </a:br>
            <a:endParaRPr lang="en-US" dirty="0">
              <a:solidFill>
                <a:schemeClr val="accent5">
                  <a:lumMod val="50000"/>
                </a:schemeClr>
              </a:solidFill>
              <a:ea typeface="Calibri"/>
              <a:cs typeface="Calibri"/>
            </a:endParaRPr>
          </a:p>
        </p:txBody>
      </p:sp>
      <p:sp>
        <p:nvSpPr>
          <p:cNvPr id="3" name="Subtitle 2"/>
          <p:cNvSpPr>
            <a:spLocks noGrp="1"/>
          </p:cNvSpPr>
          <p:nvPr>
            <p:ph type="subTitle" idx="1"/>
          </p:nvPr>
        </p:nvSpPr>
        <p:spPr>
          <a:xfrm>
            <a:off x="1066800" y="4343400"/>
            <a:ext cx="6400800" cy="533400"/>
          </a:xfrm>
        </p:spPr>
        <p:txBody>
          <a:bodyPr vert="horz" lIns="91440" tIns="45720" rIns="91440" bIns="45720" rtlCol="0" anchor="t">
            <a:normAutofit/>
          </a:bodyPr>
          <a:lstStyle/>
          <a:p>
            <a:pPr algn="l"/>
            <a:r>
              <a:rPr lang="en-US" sz="2800" dirty="0">
                <a:solidFill>
                  <a:schemeClr val="tx1">
                    <a:lumMod val="65000"/>
                    <a:lumOff val="35000"/>
                  </a:schemeClr>
                </a:solidFill>
              </a:rPr>
              <a:t>November 18, 2024</a:t>
            </a:r>
            <a:endParaRPr lang="en-US" sz="2800" dirty="0">
              <a:solidFill>
                <a:schemeClr val="tx1">
                  <a:lumMod val="65000"/>
                  <a:lumOff val="35000"/>
                </a:schemeClr>
              </a:solidFill>
              <a:ea typeface="Calibri"/>
              <a:cs typeface="Calibri"/>
            </a:endParaRPr>
          </a:p>
        </p:txBody>
      </p:sp>
      <p:sp>
        <p:nvSpPr>
          <p:cNvPr id="4" name="Rectangle 3"/>
          <p:cNvSpPr/>
          <p:nvPr/>
        </p:nvSpPr>
        <p:spPr>
          <a:xfrm>
            <a:off x="0" y="0"/>
            <a:ext cx="9220200" cy="10668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0" y="838200"/>
            <a:ext cx="6705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0" y="914400"/>
            <a:ext cx="78486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990600"/>
            <a:ext cx="914400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rot="10800000">
            <a:off x="0" y="5791200"/>
            <a:ext cx="9220200" cy="1066800"/>
            <a:chOff x="0" y="5334000"/>
            <a:chExt cx="9220200" cy="1066800"/>
          </a:xfrm>
        </p:grpSpPr>
        <p:sp>
          <p:nvSpPr>
            <p:cNvPr id="8" name="Rectangle 7"/>
            <p:cNvSpPr/>
            <p:nvPr/>
          </p:nvSpPr>
          <p:spPr>
            <a:xfrm rot="10800000">
              <a:off x="0" y="5334000"/>
              <a:ext cx="9220200" cy="10668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rot="10800000">
              <a:off x="76200" y="6172200"/>
              <a:ext cx="6705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a:off x="76200" y="6248400"/>
              <a:ext cx="7848600"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76200" y="6324600"/>
              <a:ext cx="914400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8" name="Rectangle 17">
            <a:extLst>
              <a:ext uri="{FF2B5EF4-FFF2-40B4-BE49-F238E27FC236}">
                <a16:creationId xmlns:a16="http://schemas.microsoft.com/office/drawing/2014/main" id="{F4751391-94E3-5A0C-8DA7-BEFA0AB24BE9}"/>
              </a:ext>
            </a:extLst>
          </p:cNvPr>
          <p:cNvSpPr/>
          <p:nvPr/>
        </p:nvSpPr>
        <p:spPr>
          <a:xfrm>
            <a:off x="6248400" y="0"/>
            <a:ext cx="2985474" cy="7238999"/>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F1FEC4E-B6FD-6407-AB4F-9CC885508A53}"/>
              </a:ext>
            </a:extLst>
          </p:cNvPr>
          <p:cNvSpPr txBox="1"/>
          <p:nvPr/>
        </p:nvSpPr>
        <p:spPr>
          <a:xfrm>
            <a:off x="6441516" y="137695"/>
            <a:ext cx="2478922" cy="5262979"/>
          </a:xfrm>
          <a:prstGeom prst="rect">
            <a:avLst/>
          </a:prstGeom>
          <a:noFill/>
        </p:spPr>
        <p:txBody>
          <a:bodyPr wrap="square" rtlCol="0">
            <a:spAutoFit/>
          </a:bodyPr>
          <a:lstStyle/>
          <a:p>
            <a:pPr marL="0" marR="0"/>
            <a:r>
              <a:rPr lang="en-US" sz="1600" dirty="0">
                <a:solidFill>
                  <a:srgbClr val="EDF5F7"/>
                </a:solidFill>
                <a:effectLst/>
                <a:latin typeface="Abadi" panose="020B0604020104020204" pitchFamily="34" charset="0"/>
                <a:ea typeface="Times New Roman" panose="02020603050405020304" pitchFamily="18" charset="0"/>
              </a:rPr>
              <a:t>We are deeply grateful for the generous support provided by the Virginia Peninsula municipalities: Hampton, Newport News, Williamsburg, Poquoson, James City County, and York County. This critical funding made the completion of this study and report possible.</a:t>
            </a:r>
          </a:p>
          <a:p>
            <a:pPr marL="0" marR="0"/>
            <a:endParaRPr lang="en-US" sz="1600" dirty="0">
              <a:solidFill>
                <a:srgbClr val="EDF5F7"/>
              </a:solidFill>
              <a:effectLst/>
              <a:latin typeface="Abadi" panose="020B0604020104020204" pitchFamily="34" charset="0"/>
              <a:ea typeface="Times New Roman" panose="02020603050405020304" pitchFamily="18" charset="0"/>
            </a:endParaRPr>
          </a:p>
          <a:p>
            <a:pPr marL="0" marR="0"/>
            <a:r>
              <a:rPr lang="en-US" sz="1600" dirty="0">
                <a:solidFill>
                  <a:srgbClr val="EDF5F7"/>
                </a:solidFill>
                <a:effectLst/>
                <a:latin typeface="Abadi" panose="020B0604020104020204" pitchFamily="34" charset="0"/>
                <a:ea typeface="Times New Roman" panose="02020603050405020304" pitchFamily="18" charset="0"/>
              </a:rPr>
              <a:t>We also wish to express our deep appreciation to our partners at the Peninsula Agency on Aging for their invaluable contributions and expertise throughout this project.</a:t>
            </a:r>
          </a:p>
          <a:p>
            <a:endParaRPr lang="en-US" sz="1600" dirty="0">
              <a:solidFill>
                <a:srgbClr val="EDF5F7"/>
              </a:solidFill>
              <a:latin typeface="Abadi" panose="020B0604020104020204" pitchFamily="34" charset="0"/>
            </a:endParaRPr>
          </a:p>
        </p:txBody>
      </p:sp>
      <p:pic>
        <p:nvPicPr>
          <p:cNvPr id="14" name="Picture 13" descr="A blue text with a yellow star&#10;&#10;Description automatically generated">
            <a:extLst>
              <a:ext uri="{FF2B5EF4-FFF2-40B4-BE49-F238E27FC236}">
                <a16:creationId xmlns:a16="http://schemas.microsoft.com/office/drawing/2014/main" id="{5F3A7092-212A-0F0D-A2A3-182275A41A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8072" y="5128277"/>
            <a:ext cx="1626328" cy="1626328"/>
          </a:xfrm>
          <a:prstGeom prst="rect">
            <a:avLst/>
          </a:prstGeom>
        </p:spPr>
      </p:pic>
      <p:pic>
        <p:nvPicPr>
          <p:cNvPr id="21" name="Picture 20" descr="A person and person smiling for a picture&#10;&#10;AI-generated content may be incorrect.">
            <a:extLst>
              <a:ext uri="{FF2B5EF4-FFF2-40B4-BE49-F238E27FC236}">
                <a16:creationId xmlns:a16="http://schemas.microsoft.com/office/drawing/2014/main" id="{C9C9EE92-12E1-1EDF-E3C7-4B2884DC4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8" y="-9525"/>
            <a:ext cx="5482582" cy="7097194"/>
          </a:xfrm>
          <a:prstGeom prst="rect">
            <a:avLst/>
          </a:prstGeom>
        </p:spPr>
      </p:pic>
      <p:sp>
        <p:nvSpPr>
          <p:cNvPr id="22" name="Rectangle 21">
            <a:extLst>
              <a:ext uri="{FF2B5EF4-FFF2-40B4-BE49-F238E27FC236}">
                <a16:creationId xmlns:a16="http://schemas.microsoft.com/office/drawing/2014/main" id="{49A140A0-6B51-989A-09FB-24DBEB8C2A38}"/>
              </a:ext>
            </a:extLst>
          </p:cNvPr>
          <p:cNvSpPr/>
          <p:nvPr/>
        </p:nvSpPr>
        <p:spPr>
          <a:xfrm>
            <a:off x="5334000" y="0"/>
            <a:ext cx="1031316" cy="7087668"/>
          </a:xfrm>
          <a:prstGeom prst="rect">
            <a:avLst/>
          </a:prstGeom>
          <a:solidFill>
            <a:srgbClr val="002F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9638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1" y="137706"/>
            <a:ext cx="8458200" cy="563562"/>
          </a:xfrm>
        </p:spPr>
        <p:txBody>
          <a:bodyPr>
            <a:normAutofit/>
          </a:bodyPr>
          <a:lstStyle/>
          <a:p>
            <a:r>
              <a:rPr lang="en-US" dirty="0"/>
              <a:t>Last 25 years of growth driven by residents age 60+</a:t>
            </a:r>
          </a:p>
        </p:txBody>
      </p:sp>
      <p:sp>
        <p:nvSpPr>
          <p:cNvPr id="4" name="TextBox 3"/>
          <p:cNvSpPr txBox="1"/>
          <p:nvPr/>
        </p:nvSpPr>
        <p:spPr>
          <a:xfrm>
            <a:off x="1066800" y="2625021"/>
            <a:ext cx="3776868" cy="307777"/>
          </a:xfrm>
          <a:prstGeom prst="rect">
            <a:avLst/>
          </a:prstGeom>
          <a:noFill/>
        </p:spPr>
        <p:txBody>
          <a:bodyPr wrap="none" lIns="91440" tIns="45720" rIns="91440" bIns="45720" rtlCol="0" anchor="t">
            <a:spAutoFit/>
          </a:bodyPr>
          <a:lstStyle/>
          <a:p>
            <a:r>
              <a:rPr lang="en-US" sz="1400" b="1" dirty="0"/>
              <a:t>Fig 1. Number of Peninsula residents, 1970-2050</a:t>
            </a:r>
            <a:endParaRPr lang="en-US" sz="1400" b="1" i="1" dirty="0"/>
          </a:p>
        </p:txBody>
      </p:sp>
      <p:sp>
        <p:nvSpPr>
          <p:cNvPr id="7" name="Rectangle 6">
            <a:extLst>
              <a:ext uri="{FF2B5EF4-FFF2-40B4-BE49-F238E27FC236}">
                <a16:creationId xmlns:a16="http://schemas.microsoft.com/office/drawing/2014/main" id="{ED3B61F3-6BC4-7F15-111A-104C70A9F52C}"/>
              </a:ext>
            </a:extLst>
          </p:cNvPr>
          <p:cNvSpPr/>
          <p:nvPr/>
        </p:nvSpPr>
        <p:spPr>
          <a:xfrm>
            <a:off x="5758977" y="3920043"/>
            <a:ext cx="1369710" cy="17321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90501" y="1348433"/>
            <a:ext cx="8420099" cy="830997"/>
          </a:xfrm>
          <a:prstGeom prst="rect">
            <a:avLst/>
          </a:prstGeom>
          <a:noFill/>
        </p:spPr>
        <p:txBody>
          <a:bodyPr wrap="square" lIns="91440" tIns="45720" rIns="91440" bIns="45720" rtlCol="0" anchor="t">
            <a:spAutoFit/>
          </a:bodyPr>
          <a:lstStyle/>
          <a:p>
            <a:r>
              <a:rPr lang="en-US" sz="1600" dirty="0"/>
              <a:t>Since 2000, the population of Peninsula residents age 60+ has nearly doubled in size (gold line) while growth in the working-age population stagnated (grey line). The number of residents age 60+ is expected to grow through 2030 then level off, with the population at 146,000 by 2050.</a:t>
            </a:r>
          </a:p>
        </p:txBody>
      </p:sp>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924889"/>
            <a:ext cx="7162800" cy="3741579"/>
          </a:xfrm>
          <a:prstGeom prst="rect">
            <a:avLst/>
          </a:prstGeom>
          <a:noFill/>
        </p:spPr>
      </p:pic>
      <p:sp>
        <p:nvSpPr>
          <p:cNvPr id="11" name="TextBox 10"/>
          <p:cNvSpPr txBox="1"/>
          <p:nvPr/>
        </p:nvSpPr>
        <p:spPr>
          <a:xfrm>
            <a:off x="6705600" y="6543358"/>
            <a:ext cx="2340705" cy="246221"/>
          </a:xfrm>
          <a:prstGeom prst="rect">
            <a:avLst/>
          </a:prstGeom>
          <a:noFill/>
        </p:spPr>
        <p:txBody>
          <a:bodyPr wrap="none" rtlCol="0">
            <a:spAutoFit/>
          </a:bodyPr>
          <a:lstStyle/>
          <a:p>
            <a:r>
              <a:rPr lang="en-US" sz="1000" b="1" dirty="0"/>
              <a:t>Source: </a:t>
            </a:r>
            <a:r>
              <a:rPr lang="en-US" sz="1000" dirty="0"/>
              <a:t>Serving an Older Peninsula, Fig 1</a:t>
            </a:r>
          </a:p>
        </p:txBody>
      </p:sp>
    </p:spTree>
    <p:extLst>
      <p:ext uri="{BB962C8B-B14F-4D97-AF65-F5344CB8AC3E}">
        <p14:creationId xmlns:p14="http://schemas.microsoft.com/office/powerpoint/2010/main" val="490175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DC1BF-7175-F744-33DC-8A5DDAA9E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97326-8BBA-7673-EF36-C4FBD9607E12}"/>
              </a:ext>
            </a:extLst>
          </p:cNvPr>
          <p:cNvSpPr>
            <a:spLocks noGrp="1"/>
          </p:cNvSpPr>
          <p:nvPr>
            <p:ph type="title"/>
          </p:nvPr>
        </p:nvSpPr>
        <p:spPr>
          <a:xfrm>
            <a:off x="190501" y="137706"/>
            <a:ext cx="8458200" cy="563562"/>
          </a:xfrm>
        </p:spPr>
        <p:txBody>
          <a:bodyPr>
            <a:normAutofit/>
          </a:bodyPr>
          <a:lstStyle/>
          <a:p>
            <a:r>
              <a:rPr lang="en-US" dirty="0"/>
              <a:t>Last 25 years of growth driven by residents age 60+</a:t>
            </a:r>
          </a:p>
        </p:txBody>
      </p:sp>
      <p:sp>
        <p:nvSpPr>
          <p:cNvPr id="4" name="TextBox 3">
            <a:extLst>
              <a:ext uri="{FF2B5EF4-FFF2-40B4-BE49-F238E27FC236}">
                <a16:creationId xmlns:a16="http://schemas.microsoft.com/office/drawing/2014/main" id="{9A1FBF92-D5E3-BAB0-9604-CF7DCAECFBB6}"/>
              </a:ext>
            </a:extLst>
          </p:cNvPr>
          <p:cNvSpPr txBox="1"/>
          <p:nvPr/>
        </p:nvSpPr>
        <p:spPr>
          <a:xfrm>
            <a:off x="1066800" y="2625021"/>
            <a:ext cx="3776868" cy="307777"/>
          </a:xfrm>
          <a:prstGeom prst="rect">
            <a:avLst/>
          </a:prstGeom>
          <a:noFill/>
        </p:spPr>
        <p:txBody>
          <a:bodyPr wrap="none" lIns="91440" tIns="45720" rIns="91440" bIns="45720" rtlCol="0" anchor="t">
            <a:spAutoFit/>
          </a:bodyPr>
          <a:lstStyle/>
          <a:p>
            <a:r>
              <a:rPr lang="en-US" sz="1400" b="1" dirty="0"/>
              <a:t>Fig 1. Number of Peninsula residents, 1970-2050</a:t>
            </a:r>
            <a:endParaRPr lang="en-US" sz="1400" b="1" i="1" dirty="0"/>
          </a:p>
        </p:txBody>
      </p:sp>
      <p:sp>
        <p:nvSpPr>
          <p:cNvPr id="7" name="Rectangle 6">
            <a:extLst>
              <a:ext uri="{FF2B5EF4-FFF2-40B4-BE49-F238E27FC236}">
                <a16:creationId xmlns:a16="http://schemas.microsoft.com/office/drawing/2014/main" id="{CE8A64A2-482C-026F-0B8A-57904C3D2B92}"/>
              </a:ext>
            </a:extLst>
          </p:cNvPr>
          <p:cNvSpPr/>
          <p:nvPr/>
        </p:nvSpPr>
        <p:spPr>
          <a:xfrm>
            <a:off x="5758977" y="3920043"/>
            <a:ext cx="1369710" cy="17321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E26CA8-89E0-F760-FFB2-2305C7CB970C}"/>
              </a:ext>
            </a:extLst>
          </p:cNvPr>
          <p:cNvSpPr txBox="1"/>
          <p:nvPr/>
        </p:nvSpPr>
        <p:spPr>
          <a:xfrm>
            <a:off x="228601" y="1086138"/>
            <a:ext cx="8686798" cy="1415772"/>
          </a:xfrm>
          <a:prstGeom prst="rect">
            <a:avLst/>
          </a:prstGeom>
          <a:noFill/>
        </p:spPr>
        <p:txBody>
          <a:bodyPr wrap="square" lIns="91440" tIns="45720" rIns="91440" bIns="45720" rtlCol="0" anchor="t">
            <a:spAutoFit/>
          </a:bodyPr>
          <a:lstStyle/>
          <a:p>
            <a:r>
              <a:rPr lang="en-US" sz="1600" b="1" dirty="0"/>
              <a:t>A Growing and Vibrant Experienced Population</a:t>
            </a:r>
            <a:endParaRPr lang="en-US" sz="1600" dirty="0"/>
          </a:p>
          <a:p>
            <a:r>
              <a:rPr lang="en-US" sz="1400" dirty="0"/>
              <a:t>Since 2000, the Peninsula has witnessed a significant increase in its older population, with residents aged 60 and older nearly doubling in number (gold line). This segment of the community has contributed significantly to the region's vitality. While the overall population growth has stabilized, the experienced population will continue to grow steadily through 2030, reaching an estimated 146,000 residents by 2050. This growth presents a unique opportunity for the Peninsula to leverage the valuable contributions of its experienced residents.</a:t>
            </a:r>
          </a:p>
        </p:txBody>
      </p:sp>
      <p:pic>
        <p:nvPicPr>
          <p:cNvPr id="10" name="Picture 9">
            <a:extLst>
              <a:ext uri="{FF2B5EF4-FFF2-40B4-BE49-F238E27FC236}">
                <a16:creationId xmlns:a16="http://schemas.microsoft.com/office/drawing/2014/main" id="{7B18A5E5-3EA5-C4BA-3EA8-B9C0AEC998E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924889"/>
            <a:ext cx="7162800" cy="3741579"/>
          </a:xfrm>
          <a:prstGeom prst="rect">
            <a:avLst/>
          </a:prstGeom>
          <a:noFill/>
        </p:spPr>
      </p:pic>
      <p:sp>
        <p:nvSpPr>
          <p:cNvPr id="11" name="TextBox 10">
            <a:extLst>
              <a:ext uri="{FF2B5EF4-FFF2-40B4-BE49-F238E27FC236}">
                <a16:creationId xmlns:a16="http://schemas.microsoft.com/office/drawing/2014/main" id="{979158FA-95E1-4881-3A96-EADDD19DCE09}"/>
              </a:ext>
            </a:extLst>
          </p:cNvPr>
          <p:cNvSpPr txBox="1"/>
          <p:nvPr/>
        </p:nvSpPr>
        <p:spPr>
          <a:xfrm>
            <a:off x="6705600" y="6543358"/>
            <a:ext cx="2340705" cy="246221"/>
          </a:xfrm>
          <a:prstGeom prst="rect">
            <a:avLst/>
          </a:prstGeom>
          <a:noFill/>
        </p:spPr>
        <p:txBody>
          <a:bodyPr wrap="none" rtlCol="0">
            <a:spAutoFit/>
          </a:bodyPr>
          <a:lstStyle/>
          <a:p>
            <a:r>
              <a:rPr lang="en-US" sz="1000" b="1" dirty="0"/>
              <a:t>Source: </a:t>
            </a:r>
            <a:r>
              <a:rPr lang="en-US" sz="1000" dirty="0"/>
              <a:t>Serving an Older Peninsula, Fig 1</a:t>
            </a:r>
          </a:p>
        </p:txBody>
      </p:sp>
    </p:spTree>
    <p:extLst>
      <p:ext uri="{BB962C8B-B14F-4D97-AF65-F5344CB8AC3E}">
        <p14:creationId xmlns:p14="http://schemas.microsoft.com/office/powerpoint/2010/main" val="348991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rotWithShape="1">
          <a:blip r:embed="rId3">
            <a:extLst>
              <a:ext uri="{28A0092B-C50C-407E-A947-70E740481C1C}">
                <a14:useLocalDpi xmlns:a14="http://schemas.microsoft.com/office/drawing/2010/main" val="0"/>
              </a:ext>
            </a:extLst>
          </a:blip>
          <a:srcRect l="1295"/>
          <a:stretch/>
        </p:blipFill>
        <p:spPr bwMode="auto">
          <a:xfrm>
            <a:off x="838200" y="2667000"/>
            <a:ext cx="7686672" cy="3872250"/>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normAutofit/>
          </a:bodyPr>
          <a:lstStyle/>
          <a:p>
            <a:r>
              <a:rPr lang="en-US" dirty="0"/>
              <a:t>Next 25 years of growth driven by residents age 80+</a:t>
            </a:r>
          </a:p>
        </p:txBody>
      </p:sp>
      <p:sp>
        <p:nvSpPr>
          <p:cNvPr id="4" name="TextBox 3"/>
          <p:cNvSpPr txBox="1"/>
          <p:nvPr/>
        </p:nvSpPr>
        <p:spPr>
          <a:xfrm>
            <a:off x="514610" y="2348337"/>
            <a:ext cx="6190990" cy="307777"/>
          </a:xfrm>
          <a:prstGeom prst="rect">
            <a:avLst/>
          </a:prstGeom>
          <a:noFill/>
        </p:spPr>
        <p:txBody>
          <a:bodyPr wrap="none" lIns="91440" tIns="45720" rIns="91440" bIns="45720" rtlCol="0" anchor="t">
            <a:spAutoFit/>
          </a:bodyPr>
          <a:lstStyle/>
          <a:p>
            <a:r>
              <a:rPr lang="en-US" sz="1400" b="1" dirty="0"/>
              <a:t>Fig 2. Change in number of Peninsula residents by age, 2000-2023 and 2023-2050</a:t>
            </a:r>
            <a:endParaRPr lang="en-US" sz="1400" b="1" i="1" dirty="0"/>
          </a:p>
        </p:txBody>
      </p:sp>
      <p:sp>
        <p:nvSpPr>
          <p:cNvPr id="9" name="TextBox 8"/>
          <p:cNvSpPr txBox="1"/>
          <p:nvPr/>
        </p:nvSpPr>
        <p:spPr>
          <a:xfrm>
            <a:off x="310239" y="1286313"/>
            <a:ext cx="8572499" cy="830997"/>
          </a:xfrm>
          <a:prstGeom prst="rect">
            <a:avLst/>
          </a:prstGeom>
          <a:noFill/>
        </p:spPr>
        <p:txBody>
          <a:bodyPr wrap="square" lIns="91440" tIns="45720" rIns="91440" bIns="45720" rtlCol="0" anchor="t">
            <a:spAutoFit/>
          </a:bodyPr>
          <a:lstStyle/>
          <a:p>
            <a:r>
              <a:rPr lang="en-US" sz="1600" u="sng" dirty="0"/>
              <a:t>The region is not just growing older; it is growing substantially older</a:t>
            </a:r>
            <a:r>
              <a:rPr lang="en-US" sz="1600" dirty="0"/>
              <a:t>. Over the last 25 years, the fastest growing population was individuals in their 60s (+87%). In the coming 25 years, the fastest growing group in the future will be residents in their 80s (+122%).</a:t>
            </a:r>
          </a:p>
        </p:txBody>
      </p:sp>
      <p:sp>
        <p:nvSpPr>
          <p:cNvPr id="11" name="TextBox 10"/>
          <p:cNvSpPr txBox="1"/>
          <p:nvPr/>
        </p:nvSpPr>
        <p:spPr>
          <a:xfrm>
            <a:off x="6705600" y="6543358"/>
            <a:ext cx="2340705" cy="246221"/>
          </a:xfrm>
          <a:prstGeom prst="rect">
            <a:avLst/>
          </a:prstGeom>
          <a:noFill/>
        </p:spPr>
        <p:txBody>
          <a:bodyPr wrap="none" rtlCol="0">
            <a:spAutoFit/>
          </a:bodyPr>
          <a:lstStyle/>
          <a:p>
            <a:r>
              <a:rPr lang="en-US" sz="1000" b="1" dirty="0"/>
              <a:t>Source: </a:t>
            </a:r>
            <a:r>
              <a:rPr lang="en-US" sz="1000" dirty="0"/>
              <a:t>Serving an Older Peninsula, Fig 2</a:t>
            </a:r>
          </a:p>
        </p:txBody>
      </p:sp>
      <p:sp>
        <p:nvSpPr>
          <p:cNvPr id="10" name="Rectangle 9"/>
          <p:cNvSpPr/>
          <p:nvPr/>
        </p:nvSpPr>
        <p:spPr>
          <a:xfrm>
            <a:off x="811666" y="6096000"/>
            <a:ext cx="7739739" cy="3810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9080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9F2D1-C57B-F110-3D66-5D64CDCF73ED}"/>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BD055259-3089-4F32-D9AC-14DE119DA8D0}"/>
              </a:ext>
            </a:extLst>
          </p:cNvPr>
          <p:cNvPicPr/>
          <p:nvPr/>
        </p:nvPicPr>
        <p:blipFill rotWithShape="1">
          <a:blip r:embed="rId3">
            <a:extLst>
              <a:ext uri="{28A0092B-C50C-407E-A947-70E740481C1C}">
                <a14:useLocalDpi xmlns:a14="http://schemas.microsoft.com/office/drawing/2010/main" val="0"/>
              </a:ext>
            </a:extLst>
          </a:blip>
          <a:srcRect l="1295"/>
          <a:stretch/>
        </p:blipFill>
        <p:spPr bwMode="auto">
          <a:xfrm>
            <a:off x="838200" y="2667000"/>
            <a:ext cx="7686672" cy="3872250"/>
          </a:xfrm>
          <a:prstGeom prst="rect">
            <a:avLst/>
          </a:prstGeom>
          <a:noFill/>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78C67828-B796-2811-8CFA-CAF0CB3AE4CB}"/>
              </a:ext>
            </a:extLst>
          </p:cNvPr>
          <p:cNvSpPr>
            <a:spLocks noGrp="1"/>
          </p:cNvSpPr>
          <p:nvPr>
            <p:ph type="title"/>
          </p:nvPr>
        </p:nvSpPr>
        <p:spPr/>
        <p:txBody>
          <a:bodyPr>
            <a:normAutofit/>
          </a:bodyPr>
          <a:lstStyle/>
          <a:p>
            <a:r>
              <a:rPr lang="en-US" dirty="0"/>
              <a:t>Next 25 years of growth driven by residents age 80+</a:t>
            </a:r>
          </a:p>
        </p:txBody>
      </p:sp>
      <p:sp>
        <p:nvSpPr>
          <p:cNvPr id="4" name="TextBox 3">
            <a:extLst>
              <a:ext uri="{FF2B5EF4-FFF2-40B4-BE49-F238E27FC236}">
                <a16:creationId xmlns:a16="http://schemas.microsoft.com/office/drawing/2014/main" id="{CD564B7C-B78D-FCF6-4052-E338C6DE7765}"/>
              </a:ext>
            </a:extLst>
          </p:cNvPr>
          <p:cNvSpPr txBox="1"/>
          <p:nvPr/>
        </p:nvSpPr>
        <p:spPr>
          <a:xfrm>
            <a:off x="514610" y="2348337"/>
            <a:ext cx="6190990" cy="307777"/>
          </a:xfrm>
          <a:prstGeom prst="rect">
            <a:avLst/>
          </a:prstGeom>
          <a:noFill/>
        </p:spPr>
        <p:txBody>
          <a:bodyPr wrap="none" lIns="91440" tIns="45720" rIns="91440" bIns="45720" rtlCol="0" anchor="t">
            <a:spAutoFit/>
          </a:bodyPr>
          <a:lstStyle/>
          <a:p>
            <a:r>
              <a:rPr lang="en-US" sz="1400" b="1" dirty="0"/>
              <a:t>Fig 2. Change in number of Peninsula residents by age, 2000-2023 and 2023-2050</a:t>
            </a:r>
            <a:endParaRPr lang="en-US" sz="1400" b="1" i="1" dirty="0"/>
          </a:p>
        </p:txBody>
      </p:sp>
      <p:sp>
        <p:nvSpPr>
          <p:cNvPr id="9" name="TextBox 8">
            <a:extLst>
              <a:ext uri="{FF2B5EF4-FFF2-40B4-BE49-F238E27FC236}">
                <a16:creationId xmlns:a16="http://schemas.microsoft.com/office/drawing/2014/main" id="{EECCB231-302B-7049-FABD-C88B4AB9BB7A}"/>
              </a:ext>
            </a:extLst>
          </p:cNvPr>
          <p:cNvSpPr txBox="1"/>
          <p:nvPr/>
        </p:nvSpPr>
        <p:spPr>
          <a:xfrm>
            <a:off x="152400" y="1112658"/>
            <a:ext cx="8893905" cy="1054135"/>
          </a:xfrm>
          <a:prstGeom prst="rect">
            <a:avLst/>
          </a:prstGeom>
          <a:noFill/>
        </p:spPr>
        <p:txBody>
          <a:bodyPr wrap="square" lIns="91440" tIns="45720" rIns="91440" bIns="45720" rtlCol="0" anchor="t">
            <a:spAutoFit/>
          </a:bodyPr>
          <a:lstStyle/>
          <a:p>
            <a:r>
              <a:rPr lang="en-US" sz="1250" b="1" dirty="0"/>
              <a:t>Celebrating Longevity: A Growing Population of Experienced Residents</a:t>
            </a:r>
            <a:endParaRPr lang="en-US" sz="1250" dirty="0"/>
          </a:p>
          <a:p>
            <a:r>
              <a:rPr lang="en-US" sz="1250" dirty="0"/>
              <a:t>The Peninsula is experiencing a remarkable increase in the number of its long-lived residents. Over the past 25 years, the population of individuals in their 60s has seen significant growth. The next 25 years will witness a remarkable surge in the population of residents in their 80s and beyond. This shift represents a testament to the increasing longevity of Peninsula residents and presents a unique opportunity to create a community that fully supports and celebrates the contributions of its experienced residents.</a:t>
            </a:r>
          </a:p>
        </p:txBody>
      </p:sp>
      <p:sp>
        <p:nvSpPr>
          <p:cNvPr id="11" name="TextBox 10">
            <a:extLst>
              <a:ext uri="{FF2B5EF4-FFF2-40B4-BE49-F238E27FC236}">
                <a16:creationId xmlns:a16="http://schemas.microsoft.com/office/drawing/2014/main" id="{868F9E14-DF74-4B8A-2708-D77526D7F924}"/>
              </a:ext>
            </a:extLst>
          </p:cNvPr>
          <p:cNvSpPr txBox="1"/>
          <p:nvPr/>
        </p:nvSpPr>
        <p:spPr>
          <a:xfrm>
            <a:off x="6705600" y="6543358"/>
            <a:ext cx="2340705" cy="246221"/>
          </a:xfrm>
          <a:prstGeom prst="rect">
            <a:avLst/>
          </a:prstGeom>
          <a:noFill/>
        </p:spPr>
        <p:txBody>
          <a:bodyPr wrap="none" rtlCol="0">
            <a:spAutoFit/>
          </a:bodyPr>
          <a:lstStyle/>
          <a:p>
            <a:r>
              <a:rPr lang="en-US" sz="1000" b="1" dirty="0"/>
              <a:t>Source: </a:t>
            </a:r>
            <a:r>
              <a:rPr lang="en-US" sz="1000" dirty="0"/>
              <a:t>Serving an Older Peninsula, Fig 2</a:t>
            </a:r>
          </a:p>
        </p:txBody>
      </p:sp>
      <p:sp>
        <p:nvSpPr>
          <p:cNvPr id="10" name="Rectangle 9">
            <a:extLst>
              <a:ext uri="{FF2B5EF4-FFF2-40B4-BE49-F238E27FC236}">
                <a16:creationId xmlns:a16="http://schemas.microsoft.com/office/drawing/2014/main" id="{7E02DB1A-2055-4F4F-545C-BBE21AE970B6}"/>
              </a:ext>
            </a:extLst>
          </p:cNvPr>
          <p:cNvSpPr/>
          <p:nvPr/>
        </p:nvSpPr>
        <p:spPr>
          <a:xfrm>
            <a:off x="811666" y="6096000"/>
            <a:ext cx="7739739" cy="3810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827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Growth will impact all jurisdictions in the region</a:t>
            </a:r>
          </a:p>
        </p:txBody>
      </p:sp>
      <p:sp>
        <p:nvSpPr>
          <p:cNvPr id="4" name="TextBox 3"/>
          <p:cNvSpPr txBox="1"/>
          <p:nvPr/>
        </p:nvSpPr>
        <p:spPr>
          <a:xfrm>
            <a:off x="214344" y="1909246"/>
            <a:ext cx="5716117" cy="307777"/>
          </a:xfrm>
          <a:prstGeom prst="rect">
            <a:avLst/>
          </a:prstGeom>
          <a:noFill/>
        </p:spPr>
        <p:txBody>
          <a:bodyPr wrap="none" lIns="91440" tIns="45720" rIns="91440" bIns="45720" rtlCol="0" anchor="t">
            <a:spAutoFit/>
          </a:bodyPr>
          <a:lstStyle/>
          <a:p>
            <a:r>
              <a:rPr lang="en-US" sz="1400" b="1" dirty="0"/>
              <a:t>Fig 3. Growth in older adult population in Peninsula Region, by jurisdiction</a:t>
            </a:r>
            <a:endParaRPr lang="en-US" sz="1400" b="1" i="1" dirty="0"/>
          </a:p>
        </p:txBody>
      </p:sp>
      <p:sp>
        <p:nvSpPr>
          <p:cNvPr id="7" name="Rectangle 6">
            <a:extLst>
              <a:ext uri="{FF2B5EF4-FFF2-40B4-BE49-F238E27FC236}">
                <a16:creationId xmlns:a16="http://schemas.microsoft.com/office/drawing/2014/main" id="{ED3B61F3-6BC4-7F15-111A-104C70A9F52C}"/>
              </a:ext>
            </a:extLst>
          </p:cNvPr>
          <p:cNvSpPr/>
          <p:nvPr/>
        </p:nvSpPr>
        <p:spPr>
          <a:xfrm>
            <a:off x="5758977" y="3920043"/>
            <a:ext cx="1369710" cy="17321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14344" y="1219200"/>
            <a:ext cx="8703404" cy="584775"/>
          </a:xfrm>
          <a:prstGeom prst="rect">
            <a:avLst/>
          </a:prstGeom>
          <a:noFill/>
        </p:spPr>
        <p:txBody>
          <a:bodyPr wrap="square" lIns="91440" tIns="45720" rIns="91440" bIns="45720" rtlCol="0" anchor="t">
            <a:spAutoFit/>
          </a:bodyPr>
          <a:lstStyle/>
          <a:p>
            <a:r>
              <a:rPr lang="en-US" sz="1600" dirty="0"/>
              <a:t>Today, about 19,000 Peninsula residents are age 80+ (4% of population); by 2050, an estimated 43,000 residents will be age 80+ (8% of population). Some areas are expected to grow faster than others.</a:t>
            </a:r>
          </a:p>
        </p:txBody>
      </p:sp>
      <p:pic>
        <p:nvPicPr>
          <p:cNvPr id="10" name="Picture 9"/>
          <p:cNvPicPr/>
          <p:nvPr/>
        </p:nvPicPr>
        <p:blipFill rotWithShape="1">
          <a:blip r:embed="rId3">
            <a:extLst>
              <a:ext uri="{28A0092B-C50C-407E-A947-70E740481C1C}">
                <a14:useLocalDpi xmlns:a14="http://schemas.microsoft.com/office/drawing/2010/main" val="0"/>
              </a:ext>
            </a:extLst>
          </a:blip>
          <a:srcRect r="14546"/>
          <a:stretch/>
        </p:blipFill>
        <p:spPr bwMode="auto">
          <a:xfrm>
            <a:off x="267062" y="2322294"/>
            <a:ext cx="8228876" cy="4179670"/>
          </a:xfrm>
          <a:prstGeom prst="rect">
            <a:avLst/>
          </a:prstGeom>
          <a:noFill/>
          <a:ln>
            <a:noFill/>
          </a:ln>
          <a:extLst>
            <a:ext uri="{53640926-AAD7-44D8-BBD7-CCE9431645EC}">
              <a14:shadowObscured xmlns:a14="http://schemas.microsoft.com/office/drawing/2010/main"/>
            </a:ext>
          </a:extLst>
        </p:spPr>
      </p:pic>
      <p:sp>
        <p:nvSpPr>
          <p:cNvPr id="11" name="TextBox 10"/>
          <p:cNvSpPr txBox="1"/>
          <p:nvPr/>
        </p:nvSpPr>
        <p:spPr>
          <a:xfrm>
            <a:off x="6705600" y="6543358"/>
            <a:ext cx="2340705" cy="246221"/>
          </a:xfrm>
          <a:prstGeom prst="rect">
            <a:avLst/>
          </a:prstGeom>
          <a:noFill/>
        </p:spPr>
        <p:txBody>
          <a:bodyPr wrap="none" rtlCol="0">
            <a:spAutoFit/>
          </a:bodyPr>
          <a:lstStyle/>
          <a:p>
            <a:r>
              <a:rPr lang="en-US" sz="1000" b="1" dirty="0"/>
              <a:t>Source: </a:t>
            </a:r>
            <a:r>
              <a:rPr lang="en-US" sz="1000" dirty="0"/>
              <a:t>Serving an Older Peninsula, Fig 3</a:t>
            </a:r>
          </a:p>
        </p:txBody>
      </p:sp>
    </p:spTree>
    <p:extLst>
      <p:ext uri="{BB962C8B-B14F-4D97-AF65-F5344CB8AC3E}">
        <p14:creationId xmlns:p14="http://schemas.microsoft.com/office/powerpoint/2010/main" val="43638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3">
            <a:extLst>
              <a:ext uri="{28A0092B-C50C-407E-A947-70E740481C1C}">
                <a14:useLocalDpi xmlns:a14="http://schemas.microsoft.com/office/drawing/2010/main" val="0"/>
              </a:ext>
            </a:extLst>
          </a:blip>
          <a:srcRect t="6812"/>
          <a:stretch/>
        </p:blipFill>
        <p:spPr bwMode="auto">
          <a:xfrm>
            <a:off x="457200" y="2647470"/>
            <a:ext cx="8452396" cy="4058130"/>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normAutofit/>
          </a:bodyPr>
          <a:lstStyle/>
          <a:p>
            <a:r>
              <a:rPr lang="en-US" dirty="0"/>
              <a:t>Growth will concentrate in western Peninsula</a:t>
            </a:r>
          </a:p>
        </p:txBody>
      </p:sp>
      <p:sp>
        <p:nvSpPr>
          <p:cNvPr id="4" name="TextBox 3"/>
          <p:cNvSpPr txBox="1"/>
          <p:nvPr/>
        </p:nvSpPr>
        <p:spPr>
          <a:xfrm>
            <a:off x="2514600" y="2618601"/>
            <a:ext cx="5163593" cy="307777"/>
          </a:xfrm>
          <a:prstGeom prst="rect">
            <a:avLst/>
          </a:prstGeom>
          <a:noFill/>
        </p:spPr>
        <p:txBody>
          <a:bodyPr wrap="none" lIns="91440" tIns="45720" rIns="91440" bIns="45720" rtlCol="0" anchor="t">
            <a:spAutoFit/>
          </a:bodyPr>
          <a:lstStyle/>
          <a:p>
            <a:r>
              <a:rPr lang="en-US" sz="1400" b="1" dirty="0">
                <a:solidFill>
                  <a:schemeClr val="accent5">
                    <a:lumMod val="75000"/>
                  </a:schemeClr>
                </a:solidFill>
              </a:rPr>
              <a:t>2024                                                                                                        2050</a:t>
            </a:r>
            <a:endParaRPr lang="en-US" sz="1600" dirty="0">
              <a:solidFill>
                <a:schemeClr val="accent5">
                  <a:lumMod val="75000"/>
                </a:schemeClr>
              </a:solidFill>
            </a:endParaRPr>
          </a:p>
        </p:txBody>
      </p:sp>
      <p:sp>
        <p:nvSpPr>
          <p:cNvPr id="5" name="TextBox 4"/>
          <p:cNvSpPr txBox="1"/>
          <p:nvPr/>
        </p:nvSpPr>
        <p:spPr>
          <a:xfrm>
            <a:off x="6705600" y="6543358"/>
            <a:ext cx="2340705" cy="246221"/>
          </a:xfrm>
          <a:prstGeom prst="rect">
            <a:avLst/>
          </a:prstGeom>
          <a:noFill/>
        </p:spPr>
        <p:txBody>
          <a:bodyPr wrap="none" rtlCol="0">
            <a:spAutoFit/>
          </a:bodyPr>
          <a:lstStyle/>
          <a:p>
            <a:r>
              <a:rPr lang="en-US" sz="1000" b="1" dirty="0"/>
              <a:t>Source: </a:t>
            </a:r>
            <a:r>
              <a:rPr lang="en-US" sz="1000" dirty="0"/>
              <a:t>Serving an Older Peninsula, Fig 4</a:t>
            </a:r>
          </a:p>
        </p:txBody>
      </p:sp>
      <p:sp>
        <p:nvSpPr>
          <p:cNvPr id="9" name="TextBox 8"/>
          <p:cNvSpPr txBox="1"/>
          <p:nvPr/>
        </p:nvSpPr>
        <p:spPr>
          <a:xfrm>
            <a:off x="234982" y="1212299"/>
            <a:ext cx="8572499" cy="584775"/>
          </a:xfrm>
          <a:prstGeom prst="rect">
            <a:avLst/>
          </a:prstGeom>
          <a:noFill/>
        </p:spPr>
        <p:txBody>
          <a:bodyPr wrap="square" lIns="91440" tIns="45720" rIns="91440" bIns="45720" rtlCol="0" anchor="t">
            <a:spAutoFit/>
          </a:bodyPr>
          <a:lstStyle/>
          <a:p>
            <a:r>
              <a:rPr lang="en-US" sz="1600" dirty="0"/>
              <a:t>By 2050, an estimated 20 neighborhoods will have 10 percent or more residents age 80+ (dark blue), and 74 neighborhoods will have 5-10 percent of their population over the age of 80 (medium blue).</a:t>
            </a:r>
          </a:p>
        </p:txBody>
      </p:sp>
      <p:sp>
        <p:nvSpPr>
          <p:cNvPr id="3" name="Rectangle 2"/>
          <p:cNvSpPr/>
          <p:nvPr/>
        </p:nvSpPr>
        <p:spPr>
          <a:xfrm>
            <a:off x="264707" y="1988402"/>
            <a:ext cx="7467600" cy="307777"/>
          </a:xfrm>
          <a:prstGeom prst="rect">
            <a:avLst/>
          </a:prstGeom>
        </p:spPr>
        <p:txBody>
          <a:bodyPr wrap="square">
            <a:spAutoFit/>
          </a:bodyPr>
          <a:lstStyle/>
          <a:p>
            <a:r>
              <a:rPr lang="en-US" sz="1400" b="1" dirty="0"/>
              <a:t>Fig 4. Number of neighborhoods (tracts), by percent of residents age 80+, 2024 and 2050</a:t>
            </a:r>
          </a:p>
        </p:txBody>
      </p:sp>
      <p:pic>
        <p:nvPicPr>
          <p:cNvPr id="10" name="Picture 9"/>
          <p:cNvPicPr/>
          <p:nvPr/>
        </p:nvPicPr>
        <p:blipFill rotWithShape="1">
          <a:blip r:embed="rId4">
            <a:extLst>
              <a:ext uri="{28A0092B-C50C-407E-A947-70E740481C1C}">
                <a14:useLocalDpi xmlns:a14="http://schemas.microsoft.com/office/drawing/2010/main" val="0"/>
              </a:ext>
            </a:extLst>
          </a:blip>
          <a:srcRect r="74688" b="86643"/>
          <a:stretch/>
        </p:blipFill>
        <p:spPr bwMode="auto">
          <a:xfrm>
            <a:off x="234982" y="2271370"/>
            <a:ext cx="2432017" cy="376100"/>
          </a:xfrm>
          <a:prstGeom prst="rect">
            <a:avLst/>
          </a:prstGeom>
          <a:noFill/>
        </p:spPr>
      </p:pic>
    </p:spTree>
    <p:extLst>
      <p:ext uri="{BB962C8B-B14F-4D97-AF65-F5344CB8AC3E}">
        <p14:creationId xmlns:p14="http://schemas.microsoft.com/office/powerpoint/2010/main" val="428827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24200"/>
            <a:ext cx="6019800" cy="609600"/>
          </a:xfrm>
        </p:spPr>
        <p:txBody>
          <a:bodyPr>
            <a:normAutofit/>
          </a:bodyPr>
          <a:lstStyle/>
          <a:p>
            <a:r>
              <a:rPr lang="en-US" b="1" dirty="0">
                <a:solidFill>
                  <a:schemeClr val="tx1"/>
                </a:solidFill>
              </a:rPr>
              <a:t>Changing Needs within the Community</a:t>
            </a:r>
          </a:p>
        </p:txBody>
      </p:sp>
    </p:spTree>
    <p:extLst>
      <p:ext uri="{BB962C8B-B14F-4D97-AF65-F5344CB8AC3E}">
        <p14:creationId xmlns:p14="http://schemas.microsoft.com/office/powerpoint/2010/main" val="1744349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Need #1. Health &amp; Wellness</a:t>
            </a:r>
          </a:p>
        </p:txBody>
      </p:sp>
      <p:sp>
        <p:nvSpPr>
          <p:cNvPr id="7" name="Rectangle 6">
            <a:extLst>
              <a:ext uri="{FF2B5EF4-FFF2-40B4-BE49-F238E27FC236}">
                <a16:creationId xmlns:a16="http://schemas.microsoft.com/office/drawing/2014/main" id="{ED3B61F3-6BC4-7F15-111A-104C70A9F52C}"/>
              </a:ext>
            </a:extLst>
          </p:cNvPr>
          <p:cNvSpPr/>
          <p:nvPr/>
        </p:nvSpPr>
        <p:spPr>
          <a:xfrm>
            <a:off x="5758977" y="3920043"/>
            <a:ext cx="1369710" cy="17321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38030" y="1256903"/>
            <a:ext cx="8448770" cy="1569660"/>
          </a:xfrm>
          <a:prstGeom prst="rect">
            <a:avLst/>
          </a:prstGeom>
          <a:noFill/>
        </p:spPr>
        <p:txBody>
          <a:bodyPr wrap="square">
            <a:spAutoFit/>
          </a:bodyPr>
          <a:lstStyle/>
          <a:p>
            <a:r>
              <a:rPr lang="en-US" sz="1600" dirty="0"/>
              <a:t>Complex health conditions and disability tend to increase with age, including in populations who were healthy in younger years. Nationally, someone in their 80s is nearly twice as likely as an individual in their 60s to have complex health needs and 3 times more likely to have a disability.</a:t>
            </a:r>
          </a:p>
          <a:p>
            <a:endParaRPr lang="en-US" sz="1600" dirty="0"/>
          </a:p>
          <a:p>
            <a:r>
              <a:rPr lang="en-US" sz="1600" b="1" dirty="0"/>
              <a:t>We project a sizable increase in older residents experiencing a major disability (+16%) and/or with a chronic health condition (+34 percent) by 2034.</a:t>
            </a:r>
          </a:p>
        </p:txBody>
      </p:sp>
      <p:pic>
        <p:nvPicPr>
          <p:cNvPr id="6" name="Picture 5"/>
          <p:cNvPicPr/>
          <p:nvPr/>
        </p:nvPicPr>
        <p:blipFill rotWithShape="1">
          <a:blip r:embed="rId3">
            <a:extLst>
              <a:ext uri="{28A0092B-C50C-407E-A947-70E740481C1C}">
                <a14:useLocalDpi xmlns:a14="http://schemas.microsoft.com/office/drawing/2010/main" val="0"/>
              </a:ext>
            </a:extLst>
          </a:blip>
          <a:srcRect r="6800"/>
          <a:stretch/>
        </p:blipFill>
        <p:spPr bwMode="auto">
          <a:xfrm>
            <a:off x="892629" y="3229077"/>
            <a:ext cx="6477000" cy="3426505"/>
          </a:xfrm>
          <a:prstGeom prst="rect">
            <a:avLst/>
          </a:prstGeom>
          <a:noFill/>
        </p:spPr>
      </p:pic>
      <p:sp>
        <p:nvSpPr>
          <p:cNvPr id="4" name="Rectangle 3"/>
          <p:cNvSpPr/>
          <p:nvPr/>
        </p:nvSpPr>
        <p:spPr>
          <a:xfrm>
            <a:off x="533400" y="3011228"/>
            <a:ext cx="7636233" cy="307777"/>
          </a:xfrm>
          <a:prstGeom prst="rect">
            <a:avLst/>
          </a:prstGeom>
        </p:spPr>
        <p:txBody>
          <a:bodyPr wrap="square">
            <a:spAutoFit/>
          </a:bodyPr>
          <a:lstStyle/>
          <a:p>
            <a:r>
              <a:rPr lang="en-US" sz="1400" b="1" dirty="0"/>
              <a:t>Fig 8. Likelihood of complex health needs and functional limitations, compared to those in their 40s</a:t>
            </a:r>
            <a:endParaRPr lang="en-US" sz="1400" b="1" i="1" dirty="0"/>
          </a:p>
        </p:txBody>
      </p:sp>
      <p:sp>
        <p:nvSpPr>
          <p:cNvPr id="5" name="TextBox 4"/>
          <p:cNvSpPr txBox="1"/>
          <p:nvPr/>
        </p:nvSpPr>
        <p:spPr>
          <a:xfrm>
            <a:off x="6705600" y="6543358"/>
            <a:ext cx="2302233" cy="246221"/>
          </a:xfrm>
          <a:prstGeom prst="rect">
            <a:avLst/>
          </a:prstGeom>
          <a:noFill/>
        </p:spPr>
        <p:txBody>
          <a:bodyPr wrap="none" rtlCol="0">
            <a:spAutoFit/>
          </a:bodyPr>
          <a:lstStyle/>
          <a:p>
            <a:r>
              <a:rPr lang="en-US" sz="1000" b="1" dirty="0"/>
              <a:t>Source: </a:t>
            </a:r>
            <a:r>
              <a:rPr lang="en-US" sz="1000" dirty="0"/>
              <a:t>Serving an Older Peninsula, Fig 8</a:t>
            </a:r>
          </a:p>
        </p:txBody>
      </p:sp>
    </p:spTree>
    <p:extLst>
      <p:ext uri="{BB962C8B-B14F-4D97-AF65-F5344CB8AC3E}">
        <p14:creationId xmlns:p14="http://schemas.microsoft.com/office/powerpoint/2010/main" val="507388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Need #2. Help at Home</a:t>
            </a:r>
          </a:p>
        </p:txBody>
      </p:sp>
      <p:sp>
        <p:nvSpPr>
          <p:cNvPr id="5" name="TextBox 4"/>
          <p:cNvSpPr txBox="1"/>
          <p:nvPr/>
        </p:nvSpPr>
        <p:spPr>
          <a:xfrm>
            <a:off x="6324600" y="6543358"/>
            <a:ext cx="2968568" cy="246221"/>
          </a:xfrm>
          <a:prstGeom prst="rect">
            <a:avLst/>
          </a:prstGeom>
          <a:noFill/>
        </p:spPr>
        <p:txBody>
          <a:bodyPr wrap="square" rtlCol="0">
            <a:spAutoFit/>
          </a:bodyPr>
          <a:lstStyle/>
          <a:p>
            <a:r>
              <a:rPr lang="en-US" sz="1000" b="1" dirty="0"/>
              <a:t>Source: </a:t>
            </a:r>
            <a:r>
              <a:rPr lang="en-US" sz="1000" dirty="0"/>
              <a:t>Serving an Older Peninsula, Fig 13</a:t>
            </a:r>
          </a:p>
        </p:txBody>
      </p:sp>
      <p:sp>
        <p:nvSpPr>
          <p:cNvPr id="3" name="Rectangle 2"/>
          <p:cNvSpPr/>
          <p:nvPr/>
        </p:nvSpPr>
        <p:spPr>
          <a:xfrm>
            <a:off x="381000" y="2820888"/>
            <a:ext cx="7696200" cy="307777"/>
          </a:xfrm>
          <a:prstGeom prst="rect">
            <a:avLst/>
          </a:prstGeom>
        </p:spPr>
        <p:txBody>
          <a:bodyPr wrap="square">
            <a:spAutoFit/>
          </a:bodyPr>
          <a:lstStyle/>
          <a:p>
            <a:r>
              <a:rPr lang="en-US" sz="1400" b="1" dirty="0"/>
              <a:t>Fig 13. Percent of older Peninsula residents, by location of adult children and living arrangements</a:t>
            </a:r>
            <a:endParaRPr lang="en-US" sz="1400" b="1" i="1" dirty="0"/>
          </a:p>
        </p:txBody>
      </p:sp>
      <p:pic>
        <p:nvPicPr>
          <p:cNvPr id="9" name="Picture 8"/>
          <p:cNvPicPr/>
          <p:nvPr/>
        </p:nvPicPr>
        <p:blipFill rotWithShape="1">
          <a:blip r:embed="rId3">
            <a:extLst>
              <a:ext uri="{28A0092B-C50C-407E-A947-70E740481C1C}">
                <a14:useLocalDpi xmlns:a14="http://schemas.microsoft.com/office/drawing/2010/main" val="0"/>
              </a:ext>
            </a:extLst>
          </a:blip>
          <a:srcRect t="19740" b="16829"/>
          <a:stretch/>
        </p:blipFill>
        <p:spPr bwMode="auto">
          <a:xfrm>
            <a:off x="838200" y="3276600"/>
            <a:ext cx="6096000" cy="1452918"/>
          </a:xfrm>
          <a:prstGeom prst="rect">
            <a:avLst/>
          </a:prstGeom>
          <a:noFill/>
          <a:ln>
            <a:noFill/>
          </a:ln>
          <a:extLst>
            <a:ext uri="{53640926-AAD7-44D8-BBD7-CCE9431645EC}">
              <a14:shadowObscured xmlns:a14="http://schemas.microsoft.com/office/drawing/2010/main"/>
            </a:ext>
          </a:extLst>
        </p:spPr>
      </p:pic>
      <p:pic>
        <p:nvPicPr>
          <p:cNvPr id="10" name="Picture 9"/>
          <p:cNvPicPr/>
          <p:nvPr/>
        </p:nvPicPr>
        <p:blipFill rotWithShape="1">
          <a:blip r:embed="rId4">
            <a:extLst>
              <a:ext uri="{28A0092B-C50C-407E-A947-70E740481C1C}">
                <a14:useLocalDpi xmlns:a14="http://schemas.microsoft.com/office/drawing/2010/main" val="0"/>
              </a:ext>
            </a:extLst>
          </a:blip>
          <a:srcRect l="1134" t="16614" b="13738"/>
          <a:stretch/>
        </p:blipFill>
        <p:spPr bwMode="auto">
          <a:xfrm>
            <a:off x="2667000" y="4876800"/>
            <a:ext cx="6052400" cy="1594965"/>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283028" y="1219200"/>
            <a:ext cx="8784771" cy="1569660"/>
          </a:xfrm>
          <a:prstGeom prst="rect">
            <a:avLst/>
          </a:prstGeom>
          <a:noFill/>
        </p:spPr>
        <p:txBody>
          <a:bodyPr wrap="square">
            <a:spAutoFit/>
          </a:bodyPr>
          <a:lstStyle/>
          <a:p>
            <a:r>
              <a:rPr lang="en-US" sz="1600" dirty="0"/>
              <a:t>As individuals age, their likelihood of having a limitation in daily living that requires physical help (caregiving) increases rapidly; by age 80, 84 percent of individuals have a self-care or mobility limitation, and 42 percent need help from someone else. While family members often provide this help, many older Peninsula residents have limited support networks on which to rely. </a:t>
            </a:r>
          </a:p>
          <a:p>
            <a:endParaRPr lang="en-US" sz="1600" dirty="0"/>
          </a:p>
          <a:p>
            <a:r>
              <a:rPr lang="en-US" sz="1600" b="1" dirty="0"/>
              <a:t>We project the number of residents who need formal caregiving help to increase by 16% by 2034.</a:t>
            </a:r>
          </a:p>
        </p:txBody>
      </p:sp>
    </p:spTree>
    <p:extLst>
      <p:ext uri="{BB962C8B-B14F-4D97-AF65-F5344CB8AC3E}">
        <p14:creationId xmlns:p14="http://schemas.microsoft.com/office/powerpoint/2010/main" val="1826251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a:stretch>
            <a:fillRect/>
          </a:stretch>
        </p:blipFill>
        <p:spPr>
          <a:xfrm>
            <a:off x="4446065" y="2185699"/>
            <a:ext cx="4697935" cy="4191000"/>
          </a:xfrm>
          <a:prstGeom prst="rect">
            <a:avLst/>
          </a:prstGeom>
        </p:spPr>
      </p:pic>
      <p:sp>
        <p:nvSpPr>
          <p:cNvPr id="2" name="Title 1"/>
          <p:cNvSpPr>
            <a:spLocks noGrp="1"/>
          </p:cNvSpPr>
          <p:nvPr>
            <p:ph type="title"/>
          </p:nvPr>
        </p:nvSpPr>
        <p:spPr/>
        <p:txBody>
          <a:bodyPr>
            <a:normAutofit/>
          </a:bodyPr>
          <a:lstStyle/>
          <a:p>
            <a:r>
              <a:rPr lang="en-US" dirty="0"/>
              <a:t>Need #3. Age-Friendly Living</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17</a:t>
            </a:r>
          </a:p>
        </p:txBody>
      </p:sp>
      <p:sp>
        <p:nvSpPr>
          <p:cNvPr id="3" name="Rectangle 2"/>
          <p:cNvSpPr/>
          <p:nvPr/>
        </p:nvSpPr>
        <p:spPr>
          <a:xfrm>
            <a:off x="4953000" y="1663471"/>
            <a:ext cx="3358556" cy="523220"/>
          </a:xfrm>
          <a:prstGeom prst="rect">
            <a:avLst/>
          </a:prstGeom>
        </p:spPr>
        <p:txBody>
          <a:bodyPr wrap="square">
            <a:spAutoFit/>
          </a:bodyPr>
          <a:lstStyle/>
          <a:p>
            <a:r>
              <a:rPr lang="en-US" sz="1400" b="1" dirty="0"/>
              <a:t>Fig 17. Bus routes in the Peninsula Region </a:t>
            </a:r>
          </a:p>
          <a:p>
            <a:r>
              <a:rPr lang="en-US" sz="1400" b="1" dirty="0"/>
              <a:t>overlaid with concentration of older adults</a:t>
            </a:r>
            <a:endParaRPr lang="en-US" sz="1400" b="1" i="1" dirty="0"/>
          </a:p>
        </p:txBody>
      </p:sp>
      <p:sp>
        <p:nvSpPr>
          <p:cNvPr id="8" name="Rectangle 7"/>
          <p:cNvSpPr/>
          <p:nvPr/>
        </p:nvSpPr>
        <p:spPr>
          <a:xfrm>
            <a:off x="174374" y="1447800"/>
            <a:ext cx="3864226" cy="5016758"/>
          </a:xfrm>
          <a:prstGeom prst="rect">
            <a:avLst/>
          </a:prstGeom>
          <a:noFill/>
        </p:spPr>
        <p:txBody>
          <a:bodyPr wrap="square">
            <a:spAutoFit/>
          </a:bodyPr>
          <a:lstStyle/>
          <a:p>
            <a:r>
              <a:rPr lang="en-US" sz="1600" dirty="0"/>
              <a:t>As individuals age, accessibility of home and community becomes increasingly important. </a:t>
            </a:r>
          </a:p>
          <a:p>
            <a:endParaRPr lang="en-US" sz="1600" dirty="0"/>
          </a:p>
          <a:p>
            <a:pPr marL="285750" indent="-285750">
              <a:buFont typeface="Arial" panose="020B0604020202020204" pitchFamily="34" charset="0"/>
              <a:buChar char="•"/>
            </a:pPr>
            <a:r>
              <a:rPr lang="en-US" sz="1600" dirty="0"/>
              <a:t>Most older residents live in a single-family home (74%) or townhome/triplex (12%) constructed before 2000 when homes started to be built more for greater accessibly.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Just 2% of older residents live in a truly walkable community, and 62% live in one with below average walkability.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Public transportation service in the region is limited and does not go into many of the neighborhoods where older adults live. Data on ridership in Hampton and Newport News suggest that while 15-18% of riders are age 65-84, virtually none are over the age of 85.</a:t>
            </a:r>
          </a:p>
        </p:txBody>
      </p:sp>
    </p:spTree>
    <p:extLst>
      <p:ext uri="{BB962C8B-B14F-4D97-AF65-F5344CB8AC3E}">
        <p14:creationId xmlns:p14="http://schemas.microsoft.com/office/powerpoint/2010/main" val="1926975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rotWithShape="1">
          <a:blip r:embed="rId3">
            <a:extLst>
              <a:ext uri="{28A0092B-C50C-407E-A947-70E740481C1C}">
                <a14:useLocalDpi xmlns:a14="http://schemas.microsoft.com/office/drawing/2010/main" val="0"/>
              </a:ext>
            </a:extLst>
          </a:blip>
          <a:srcRect b="4894"/>
          <a:stretch/>
        </p:blipFill>
        <p:spPr bwMode="auto">
          <a:xfrm>
            <a:off x="1219200" y="3131202"/>
            <a:ext cx="6596497" cy="3658377"/>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normAutofit/>
          </a:bodyPr>
          <a:lstStyle/>
          <a:p>
            <a:r>
              <a:rPr lang="en-US" dirty="0"/>
              <a:t>Need #4. Emergency &amp; Safety Assistance</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18</a:t>
            </a:r>
          </a:p>
        </p:txBody>
      </p:sp>
      <p:sp>
        <p:nvSpPr>
          <p:cNvPr id="3" name="Rectangle 2"/>
          <p:cNvSpPr/>
          <p:nvPr/>
        </p:nvSpPr>
        <p:spPr>
          <a:xfrm>
            <a:off x="1219200" y="2808921"/>
            <a:ext cx="5644556" cy="307777"/>
          </a:xfrm>
          <a:prstGeom prst="rect">
            <a:avLst/>
          </a:prstGeom>
        </p:spPr>
        <p:txBody>
          <a:bodyPr wrap="square">
            <a:spAutoFit/>
          </a:bodyPr>
          <a:lstStyle/>
          <a:p>
            <a:r>
              <a:rPr lang="en-US" sz="1400" b="1" dirty="0"/>
              <a:t>Fig 18. Percent of U.S. population versus percent of EMS users</a:t>
            </a:r>
            <a:endParaRPr lang="en-US" sz="1400" b="1" i="1" dirty="0"/>
          </a:p>
        </p:txBody>
      </p:sp>
      <p:sp>
        <p:nvSpPr>
          <p:cNvPr id="4" name="Rectangle 3"/>
          <p:cNvSpPr/>
          <p:nvPr/>
        </p:nvSpPr>
        <p:spPr>
          <a:xfrm>
            <a:off x="304800" y="1371600"/>
            <a:ext cx="8123233" cy="1323439"/>
          </a:xfrm>
          <a:prstGeom prst="rect">
            <a:avLst/>
          </a:prstGeom>
          <a:noFill/>
        </p:spPr>
        <p:txBody>
          <a:bodyPr wrap="square">
            <a:spAutoFit/>
          </a:bodyPr>
          <a:lstStyle/>
          <a:p>
            <a:r>
              <a:rPr lang="en-US" sz="1600" dirty="0"/>
              <a:t>Relative to the size of their population, adults in their 60s place about twice as many calls for EMS service as an individual under age fifty. Adults in their 80s are the largest consumers, about 48 calls for services per 100 individuals.  These trends are borne out in local EMS data, too.</a:t>
            </a:r>
          </a:p>
          <a:p>
            <a:endParaRPr lang="en-US" sz="1600" dirty="0"/>
          </a:p>
          <a:p>
            <a:r>
              <a:rPr lang="en-US" sz="1600" b="1" dirty="0"/>
              <a:t>We project the number of EMS calls to increase by 12% by 2034.</a:t>
            </a:r>
          </a:p>
        </p:txBody>
      </p:sp>
    </p:spTree>
    <p:extLst>
      <p:ext uri="{BB962C8B-B14F-4D97-AF65-F5344CB8AC3E}">
        <p14:creationId xmlns:p14="http://schemas.microsoft.com/office/powerpoint/2010/main" val="2914336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Need #5. Money in Reserve</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15</a:t>
            </a:r>
          </a:p>
        </p:txBody>
      </p:sp>
      <p:sp>
        <p:nvSpPr>
          <p:cNvPr id="3" name="Rectangle 2"/>
          <p:cNvSpPr/>
          <p:nvPr/>
        </p:nvSpPr>
        <p:spPr>
          <a:xfrm>
            <a:off x="1262743" y="2664023"/>
            <a:ext cx="4909457" cy="307777"/>
          </a:xfrm>
          <a:prstGeom prst="rect">
            <a:avLst/>
          </a:prstGeom>
        </p:spPr>
        <p:txBody>
          <a:bodyPr wrap="square">
            <a:spAutoFit/>
          </a:bodyPr>
          <a:lstStyle/>
          <a:p>
            <a:r>
              <a:rPr lang="en-US" sz="1400" b="1" dirty="0"/>
              <a:t>Fig 24. Household income and net worth by age of householder</a:t>
            </a:r>
            <a:endParaRPr lang="en-US" sz="1400" b="1" i="1" dirty="0"/>
          </a:p>
        </p:txBody>
      </p:sp>
      <p:sp>
        <p:nvSpPr>
          <p:cNvPr id="4" name="Rectangle 3"/>
          <p:cNvSpPr/>
          <p:nvPr/>
        </p:nvSpPr>
        <p:spPr>
          <a:xfrm>
            <a:off x="337456" y="1219200"/>
            <a:ext cx="8425544" cy="1077218"/>
          </a:xfrm>
          <a:prstGeom prst="rect">
            <a:avLst/>
          </a:prstGeom>
          <a:noFill/>
        </p:spPr>
        <p:txBody>
          <a:bodyPr wrap="square">
            <a:spAutoFit/>
          </a:bodyPr>
          <a:lstStyle/>
          <a:p>
            <a:r>
              <a:rPr lang="en-US" sz="1600" dirty="0"/>
              <a:t>Wealth and spending habits change as people age. The typical 80-year-old householder in America spends just $17,000 a year on shopping, services, food, transportation, and entertainment, compared to $38,000 spent by the average 40-year old and $33,000 spent by the average 60 year old. Age 80 also marks the point when wealth (net worth) begins to decline, from its peak at age 70.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687" y="2971800"/>
            <a:ext cx="6579891" cy="359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567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24200"/>
            <a:ext cx="7467600" cy="609600"/>
          </a:xfrm>
        </p:spPr>
        <p:txBody>
          <a:bodyPr>
            <a:normAutofit/>
          </a:bodyPr>
          <a:lstStyle/>
          <a:p>
            <a:r>
              <a:rPr lang="en-US" b="1" dirty="0">
                <a:solidFill>
                  <a:schemeClr val="tx1"/>
                </a:solidFill>
              </a:rPr>
              <a:t>Projecting Changes to the Local Economy</a:t>
            </a:r>
          </a:p>
        </p:txBody>
      </p:sp>
    </p:spTree>
    <p:extLst>
      <p:ext uri="{BB962C8B-B14F-4D97-AF65-F5344CB8AC3E}">
        <p14:creationId xmlns:p14="http://schemas.microsoft.com/office/powerpoint/2010/main" val="4214412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43" y="2048664"/>
            <a:ext cx="7391400" cy="482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dirty="0"/>
              <a:t>Larger Health Sector</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11</a:t>
            </a:r>
          </a:p>
        </p:txBody>
      </p:sp>
      <p:sp>
        <p:nvSpPr>
          <p:cNvPr id="3" name="Rectangle 2"/>
          <p:cNvSpPr/>
          <p:nvPr/>
        </p:nvSpPr>
        <p:spPr>
          <a:xfrm>
            <a:off x="1219200" y="1883890"/>
            <a:ext cx="7467600" cy="307777"/>
          </a:xfrm>
          <a:prstGeom prst="rect">
            <a:avLst/>
          </a:prstGeom>
        </p:spPr>
        <p:txBody>
          <a:bodyPr wrap="square">
            <a:spAutoFit/>
          </a:bodyPr>
          <a:lstStyle/>
          <a:p>
            <a:r>
              <a:rPr lang="en-US" sz="1400" b="1" dirty="0"/>
              <a:t>Fig 11. Projected percent change in employment by industry in Peninsula Region, 2024-2034</a:t>
            </a:r>
            <a:endParaRPr lang="en-US" sz="1400" b="1" i="1" dirty="0"/>
          </a:p>
        </p:txBody>
      </p:sp>
      <p:sp>
        <p:nvSpPr>
          <p:cNvPr id="4" name="Rectangle 3"/>
          <p:cNvSpPr/>
          <p:nvPr/>
        </p:nvSpPr>
        <p:spPr>
          <a:xfrm>
            <a:off x="304800" y="1237557"/>
            <a:ext cx="6585858" cy="584775"/>
          </a:xfrm>
          <a:prstGeom prst="rect">
            <a:avLst/>
          </a:prstGeom>
          <a:noFill/>
        </p:spPr>
        <p:txBody>
          <a:bodyPr wrap="square">
            <a:spAutoFit/>
          </a:bodyPr>
          <a:lstStyle/>
          <a:p>
            <a:r>
              <a:rPr lang="en-US" sz="1600" dirty="0"/>
              <a:t>The region’s economy is expected to change as the region’s population requires more frequent and potentially complex medical care. </a:t>
            </a:r>
          </a:p>
        </p:txBody>
      </p:sp>
      <p:sp>
        <p:nvSpPr>
          <p:cNvPr id="7" name="Rectangle 6"/>
          <p:cNvSpPr/>
          <p:nvPr/>
        </p:nvSpPr>
        <p:spPr>
          <a:xfrm>
            <a:off x="2286000" y="2939142"/>
            <a:ext cx="5872843" cy="3048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8376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Continued Unmet Demand for Formal Caregivers</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14</a:t>
            </a:r>
          </a:p>
        </p:txBody>
      </p:sp>
      <p:sp>
        <p:nvSpPr>
          <p:cNvPr id="3" name="Rectangle 2"/>
          <p:cNvSpPr/>
          <p:nvPr/>
        </p:nvSpPr>
        <p:spPr>
          <a:xfrm>
            <a:off x="762000" y="2712659"/>
            <a:ext cx="7696200" cy="307777"/>
          </a:xfrm>
          <a:prstGeom prst="rect">
            <a:avLst/>
          </a:prstGeom>
        </p:spPr>
        <p:txBody>
          <a:bodyPr wrap="square">
            <a:spAutoFit/>
          </a:bodyPr>
          <a:lstStyle/>
          <a:p>
            <a:r>
              <a:rPr lang="en-US" sz="1400" b="1" dirty="0"/>
              <a:t>Fig 14. Number of disabled adults living alone for every home health aide, 2024-2034</a:t>
            </a:r>
            <a:endParaRPr lang="en-US" sz="1400" b="1" i="1" dirty="0"/>
          </a:p>
        </p:txBody>
      </p:sp>
      <p:sp>
        <p:nvSpPr>
          <p:cNvPr id="4" name="Rectangle 3"/>
          <p:cNvSpPr/>
          <p:nvPr/>
        </p:nvSpPr>
        <p:spPr>
          <a:xfrm>
            <a:off x="281746" y="1282397"/>
            <a:ext cx="8656708" cy="1077218"/>
          </a:xfrm>
          <a:prstGeom prst="rect">
            <a:avLst/>
          </a:prstGeom>
          <a:noFill/>
        </p:spPr>
        <p:txBody>
          <a:bodyPr wrap="square">
            <a:spAutoFit/>
          </a:bodyPr>
          <a:lstStyle/>
          <a:p>
            <a:r>
              <a:rPr lang="en-US" sz="1600" dirty="0"/>
              <a:t>An estimated 13,000 older and 5,500 working-age Peninsula residents likely require formal caregiving, a collective need for ~18,500 home health aides (1:1). As of 2024, there were 3,800 aides, about 1 caregiver for every 5 vulnerable residents who needs a caregiver.  By 2034, collective need is expected to increase to 21,500 aides, compared to a supply of 5,100 home health aides. </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124200"/>
            <a:ext cx="6975178" cy="306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7803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3">
            <a:extLst>
              <a:ext uri="{28A0092B-C50C-407E-A947-70E740481C1C}">
                <a14:useLocalDpi xmlns:a14="http://schemas.microsoft.com/office/drawing/2010/main" val="0"/>
              </a:ext>
            </a:extLst>
          </a:blip>
          <a:srcRect t="1" b="2764"/>
          <a:stretch/>
        </p:blipFill>
        <p:spPr bwMode="auto">
          <a:xfrm>
            <a:off x="1451809" y="3243943"/>
            <a:ext cx="6866822" cy="3433411"/>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normAutofit/>
          </a:bodyPr>
          <a:lstStyle/>
          <a:p>
            <a:r>
              <a:rPr lang="en-US" dirty="0"/>
              <a:t>Elevated Use of Local Safety Services</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21</a:t>
            </a:r>
          </a:p>
        </p:txBody>
      </p:sp>
      <p:sp>
        <p:nvSpPr>
          <p:cNvPr id="3" name="Rectangle 2"/>
          <p:cNvSpPr/>
          <p:nvPr/>
        </p:nvSpPr>
        <p:spPr>
          <a:xfrm>
            <a:off x="1295400" y="2936166"/>
            <a:ext cx="7397156" cy="307777"/>
          </a:xfrm>
          <a:prstGeom prst="rect">
            <a:avLst/>
          </a:prstGeom>
        </p:spPr>
        <p:txBody>
          <a:bodyPr wrap="square">
            <a:spAutoFit/>
          </a:bodyPr>
          <a:lstStyle/>
          <a:p>
            <a:r>
              <a:rPr lang="en-US" sz="1400" b="1" dirty="0"/>
              <a:t>Fig 21. Total service utilization by older Peninsula residents and percent change, 2019-2023</a:t>
            </a:r>
            <a:endParaRPr lang="en-US" sz="1400" b="1" i="1" dirty="0"/>
          </a:p>
        </p:txBody>
      </p:sp>
      <p:sp>
        <p:nvSpPr>
          <p:cNvPr id="4" name="Rectangle 3"/>
          <p:cNvSpPr/>
          <p:nvPr/>
        </p:nvSpPr>
        <p:spPr>
          <a:xfrm>
            <a:off x="147270" y="1221317"/>
            <a:ext cx="8545286" cy="1569660"/>
          </a:xfrm>
          <a:prstGeom prst="rect">
            <a:avLst/>
          </a:prstGeom>
          <a:noFill/>
        </p:spPr>
        <p:txBody>
          <a:bodyPr wrap="square">
            <a:spAutoFit/>
          </a:bodyPr>
          <a:lstStyle/>
          <a:p>
            <a:pPr marL="285750" indent="-285750">
              <a:buFont typeface="Arial" panose="020B0604020202020204" pitchFamily="34" charset="0"/>
              <a:buChar char="•"/>
            </a:pPr>
            <a:r>
              <a:rPr lang="en-US" sz="1600" dirty="0"/>
              <a:t>Overall EMS calls are projected to increase by 12% in the next 10 years, while the number of paramedics/ EMTs grows by 2 percent.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Over the last 4 years, local safety agencies have seen an increase in the core services provided to older residents, including lift assists, welfare checks, investigations of elder abuse or self-neglect, and response to crimes against older adults. The largest increase has been in lift assists.</a:t>
            </a:r>
          </a:p>
        </p:txBody>
      </p:sp>
    </p:spTree>
    <p:extLst>
      <p:ext uri="{BB962C8B-B14F-4D97-AF65-F5344CB8AC3E}">
        <p14:creationId xmlns:p14="http://schemas.microsoft.com/office/powerpoint/2010/main" val="3371996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Fewer Contributions in Sales Taxes</a:t>
            </a:r>
          </a:p>
        </p:txBody>
      </p:sp>
      <p:sp>
        <p:nvSpPr>
          <p:cNvPr id="5" name="TextBox 4"/>
          <p:cNvSpPr txBox="1"/>
          <p:nvPr/>
        </p:nvSpPr>
        <p:spPr>
          <a:xfrm>
            <a:off x="6705600" y="6543358"/>
            <a:ext cx="2367956" cy="246221"/>
          </a:xfrm>
          <a:prstGeom prst="rect">
            <a:avLst/>
          </a:prstGeom>
          <a:noFill/>
        </p:spPr>
        <p:txBody>
          <a:bodyPr wrap="none" rtlCol="0">
            <a:spAutoFit/>
          </a:bodyPr>
          <a:lstStyle/>
          <a:p>
            <a:r>
              <a:rPr lang="en-US" sz="1000" b="1" dirty="0"/>
              <a:t>Source: </a:t>
            </a:r>
            <a:r>
              <a:rPr lang="en-US" sz="1000" dirty="0"/>
              <a:t>Serving an Older Peninsula, Fig 25</a:t>
            </a:r>
          </a:p>
        </p:txBody>
      </p:sp>
      <p:sp>
        <p:nvSpPr>
          <p:cNvPr id="3" name="Rectangle 2"/>
          <p:cNvSpPr/>
          <p:nvPr/>
        </p:nvSpPr>
        <p:spPr>
          <a:xfrm>
            <a:off x="492422" y="3581400"/>
            <a:ext cx="7397156" cy="307777"/>
          </a:xfrm>
          <a:prstGeom prst="rect">
            <a:avLst/>
          </a:prstGeom>
        </p:spPr>
        <p:txBody>
          <a:bodyPr wrap="square">
            <a:spAutoFit/>
          </a:bodyPr>
          <a:lstStyle/>
          <a:p>
            <a:r>
              <a:rPr lang="en-US" sz="1400" b="1" dirty="0"/>
              <a:t>Fig 25. Older Adults’ Household Discretionary Spending and Wealth, 2023 to 2050</a:t>
            </a:r>
            <a:endParaRPr lang="en-US" sz="1400" b="1" i="1" dirty="0"/>
          </a:p>
        </p:txBody>
      </p:sp>
      <p:sp>
        <p:nvSpPr>
          <p:cNvPr id="4" name="Rectangle 3"/>
          <p:cNvSpPr/>
          <p:nvPr/>
        </p:nvSpPr>
        <p:spPr>
          <a:xfrm>
            <a:off x="381000" y="1371600"/>
            <a:ext cx="8305800" cy="1569660"/>
          </a:xfrm>
          <a:prstGeom prst="rect">
            <a:avLst/>
          </a:prstGeom>
          <a:noFill/>
        </p:spPr>
        <p:txBody>
          <a:bodyPr wrap="square">
            <a:spAutoFit/>
          </a:bodyPr>
          <a:lstStyle/>
          <a:p>
            <a:r>
              <a:rPr lang="en-US" sz="1600" dirty="0"/>
              <a:t>Changes in spending are expected to impact the Peninsula’s economy as older residents enter their 80s, with median household-level discretionary spending among older adults projected to fall by 6% from 2023 to 2050 and median household net worth declining by 2%. </a:t>
            </a:r>
          </a:p>
          <a:p>
            <a:endParaRPr lang="en-US" sz="1600" dirty="0"/>
          </a:p>
          <a:p>
            <a:r>
              <a:rPr lang="en-US" sz="1600" dirty="0"/>
              <a:t>This change is also expected to impact local governments, which derive 19% of their total revenues from sales and other usage taxes.</a:t>
            </a:r>
          </a:p>
        </p:txBody>
      </p:sp>
      <p:graphicFrame>
        <p:nvGraphicFramePr>
          <p:cNvPr id="9" name="Table 8"/>
          <p:cNvGraphicFramePr>
            <a:graphicFrameLocks noGrp="1"/>
          </p:cNvGraphicFramePr>
          <p:nvPr>
            <p:extLst>
              <p:ext uri="{D42A27DB-BD31-4B8C-83A1-F6EECF244321}">
                <p14:modId xmlns:p14="http://schemas.microsoft.com/office/powerpoint/2010/main" val="2628586777"/>
              </p:ext>
            </p:extLst>
          </p:nvPr>
        </p:nvGraphicFramePr>
        <p:xfrm>
          <a:off x="685800" y="4038600"/>
          <a:ext cx="7868019" cy="1423634"/>
        </p:xfrm>
        <a:graphic>
          <a:graphicData uri="http://schemas.openxmlformats.org/drawingml/2006/table">
            <a:tbl>
              <a:tblPr firstRow="1" firstCol="1" bandRow="1"/>
              <a:tblGrid>
                <a:gridCol w="4027539">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tblGrid>
              <a:tr h="381000">
                <a:tc>
                  <a:txBody>
                    <a:bodyPr/>
                    <a:lstStyle/>
                    <a:p>
                      <a:pPr>
                        <a:lnSpc>
                          <a:spcPct val="115000"/>
                        </a:lnSpc>
                      </a:pPr>
                      <a:endParaRPr lang="en-US" sz="1600" dirty="0">
                        <a:effectLst/>
                        <a:latin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a:ea typeface="Times New Roman"/>
                          <a:cs typeface="Calibri"/>
                        </a:rPr>
                        <a:t>2023</a:t>
                      </a:r>
                      <a:endParaRPr lang="en-US" sz="16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a:ea typeface="Times New Roman"/>
                          <a:cs typeface="Calibri"/>
                        </a:rPr>
                        <a:t>2050</a:t>
                      </a:r>
                      <a:endParaRPr lang="en-US" sz="16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Calibri"/>
                          <a:ea typeface="Times New Roman"/>
                          <a:cs typeface="Calibri"/>
                        </a:rPr>
                        <a:t>chg</a:t>
                      </a:r>
                      <a:endParaRPr lang="en-US" sz="16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21317">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Median Household Discretionary Spending</a:t>
                      </a:r>
                      <a:endParaRPr lang="en-US" sz="16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$31,000</a:t>
                      </a:r>
                      <a:endParaRPr lang="en-US" sz="16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$29,000</a:t>
                      </a:r>
                      <a:endParaRPr lang="en-US" sz="16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-6%</a:t>
                      </a:r>
                      <a:endParaRPr lang="en-US" sz="16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521317">
                <a:tc>
                  <a:txBody>
                    <a:bodyPr/>
                    <a:lstStyle/>
                    <a:p>
                      <a:pPr marL="0" marR="0" algn="ctr">
                        <a:lnSpc>
                          <a:spcPct val="115000"/>
                        </a:lnSpc>
                        <a:spcBef>
                          <a:spcPts val="0"/>
                        </a:spcBef>
                        <a:spcAft>
                          <a:spcPts val="0"/>
                        </a:spcAft>
                      </a:pPr>
                      <a:r>
                        <a:rPr lang="en-US" sz="1600" dirty="0">
                          <a:solidFill>
                            <a:srgbClr val="000000"/>
                          </a:solidFill>
                          <a:effectLst/>
                          <a:latin typeface="Calibri"/>
                          <a:ea typeface="Times New Roman"/>
                          <a:cs typeface="Calibri"/>
                        </a:rPr>
                        <a:t>Median Household Net Worth (Wealth)</a:t>
                      </a:r>
                      <a:endParaRPr lang="en-US" sz="16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$475,000</a:t>
                      </a:r>
                      <a:endParaRPr lang="en-US" sz="16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$467,000</a:t>
                      </a:r>
                      <a:endParaRPr lang="en-US" sz="16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600" dirty="0">
                          <a:solidFill>
                            <a:srgbClr val="000000"/>
                          </a:solidFill>
                          <a:effectLst/>
                          <a:latin typeface="Calibri"/>
                          <a:ea typeface="Times New Roman"/>
                          <a:cs typeface="Calibri"/>
                        </a:rPr>
                        <a:t>-2%</a:t>
                      </a:r>
                      <a:endParaRPr lang="en-US" sz="1600" dirty="0">
                        <a:effectLst/>
                        <a:latin typeface="Calibri"/>
                        <a:ea typeface="Calibri"/>
                        <a:cs typeface="Times New Roman"/>
                      </a:endParaRPr>
                    </a:p>
                  </a:txBody>
                  <a:tcPr marL="68580" marR="68580" marT="0" marB="0"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30088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Potential Reduction in Property Taxes</a:t>
            </a:r>
          </a:p>
        </p:txBody>
      </p:sp>
      <p:sp>
        <p:nvSpPr>
          <p:cNvPr id="5" name="TextBox 4"/>
          <p:cNvSpPr txBox="1"/>
          <p:nvPr/>
        </p:nvSpPr>
        <p:spPr>
          <a:xfrm>
            <a:off x="6400800" y="6543358"/>
            <a:ext cx="2836262" cy="246221"/>
          </a:xfrm>
          <a:prstGeom prst="rect">
            <a:avLst/>
          </a:prstGeom>
          <a:noFill/>
        </p:spPr>
        <p:txBody>
          <a:bodyPr wrap="square" rtlCol="0">
            <a:spAutoFit/>
          </a:bodyPr>
          <a:lstStyle/>
          <a:p>
            <a:r>
              <a:rPr lang="en-US" sz="1000" b="1" dirty="0"/>
              <a:t>Source: </a:t>
            </a:r>
            <a:r>
              <a:rPr lang="en-US" sz="1000" dirty="0"/>
              <a:t>Serving an Older Peninsula, Fig 30,32</a:t>
            </a:r>
          </a:p>
        </p:txBody>
      </p:sp>
      <p:sp>
        <p:nvSpPr>
          <p:cNvPr id="3" name="Rectangle 2"/>
          <p:cNvSpPr/>
          <p:nvPr/>
        </p:nvSpPr>
        <p:spPr>
          <a:xfrm>
            <a:off x="3326708" y="1207447"/>
            <a:ext cx="5715000" cy="307777"/>
          </a:xfrm>
          <a:prstGeom prst="rect">
            <a:avLst/>
          </a:prstGeom>
        </p:spPr>
        <p:txBody>
          <a:bodyPr wrap="square">
            <a:spAutoFit/>
          </a:bodyPr>
          <a:lstStyle/>
          <a:p>
            <a:r>
              <a:rPr lang="en-US" sz="1400" b="1" dirty="0"/>
              <a:t>Fig 30. Percent of all property tax paid, by age: 2022 and 2050</a:t>
            </a:r>
            <a:endParaRPr lang="en-US" sz="1400" b="1" i="1" dirty="0"/>
          </a:p>
        </p:txBody>
      </p:sp>
      <p:sp>
        <p:nvSpPr>
          <p:cNvPr id="4" name="Rectangle 3"/>
          <p:cNvSpPr/>
          <p:nvPr/>
        </p:nvSpPr>
        <p:spPr>
          <a:xfrm>
            <a:off x="152400" y="1703678"/>
            <a:ext cx="3048000" cy="3785652"/>
          </a:xfrm>
          <a:prstGeom prst="rect">
            <a:avLst/>
          </a:prstGeom>
          <a:noFill/>
        </p:spPr>
        <p:txBody>
          <a:bodyPr wrap="square">
            <a:spAutoFit/>
          </a:bodyPr>
          <a:lstStyle/>
          <a:p>
            <a:r>
              <a:rPr lang="en-US" sz="1600" dirty="0"/>
              <a:t>Currently, over half of homeowners in the Peninsula region are over the age of 60, and more than a quarter are in their 70s and 80s. </a:t>
            </a:r>
          </a:p>
          <a:p>
            <a:endParaRPr lang="en-US" sz="1600" dirty="0"/>
          </a:p>
          <a:p>
            <a:r>
              <a:rPr lang="en-US" sz="1600" dirty="0"/>
              <a:t>As older adults in the region age in place, the composition of property tax payers is projected to change. This shift toward older taxpayers will begin to impact local revenues—54% of which come from real estate and personal property taxes—if older residents qualify for means-tested tax relief.</a:t>
            </a:r>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3428999" y="1536995"/>
            <a:ext cx="5645149" cy="1819929"/>
          </a:xfrm>
          <a:prstGeom prst="rect">
            <a:avLst/>
          </a:prstGeom>
          <a:noFill/>
        </p:spPr>
      </p:pic>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3326708" y="3939928"/>
            <a:ext cx="5626792" cy="2603430"/>
          </a:xfrm>
          <a:prstGeom prst="rect">
            <a:avLst/>
          </a:prstGeom>
          <a:noFill/>
        </p:spPr>
      </p:pic>
      <p:sp>
        <p:nvSpPr>
          <p:cNvPr id="6" name="Rectangle 5"/>
          <p:cNvSpPr/>
          <p:nvPr/>
        </p:nvSpPr>
        <p:spPr>
          <a:xfrm>
            <a:off x="3429000" y="3581400"/>
            <a:ext cx="5715000" cy="307777"/>
          </a:xfrm>
          <a:prstGeom prst="rect">
            <a:avLst/>
          </a:prstGeom>
        </p:spPr>
        <p:txBody>
          <a:bodyPr wrap="square">
            <a:spAutoFit/>
          </a:bodyPr>
          <a:lstStyle/>
          <a:p>
            <a:r>
              <a:rPr lang="en-US" sz="1400" b="1" dirty="0"/>
              <a:t>Fig 32. Percent of residents where income solely from SS/public assistance</a:t>
            </a:r>
            <a:endParaRPr lang="en-US" sz="1400" b="1" i="1" dirty="0"/>
          </a:p>
        </p:txBody>
      </p:sp>
    </p:spTree>
    <p:extLst>
      <p:ext uri="{BB962C8B-B14F-4D97-AF65-F5344CB8AC3E}">
        <p14:creationId xmlns:p14="http://schemas.microsoft.com/office/powerpoint/2010/main" val="322347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 to inform a regional response</a:t>
            </a:r>
          </a:p>
        </p:txBody>
      </p:sp>
      <p:sp>
        <p:nvSpPr>
          <p:cNvPr id="5" name="Rectangle 4"/>
          <p:cNvSpPr/>
          <p:nvPr/>
        </p:nvSpPr>
        <p:spPr>
          <a:xfrm>
            <a:off x="152400" y="1143000"/>
            <a:ext cx="8610600" cy="5632311"/>
          </a:xfrm>
          <a:prstGeom prst="rect">
            <a:avLst/>
          </a:prstGeom>
        </p:spPr>
        <p:txBody>
          <a:bodyPr wrap="square">
            <a:spAutoFit/>
          </a:bodyPr>
          <a:lstStyle/>
          <a:p>
            <a:pPr lvl="0"/>
            <a:r>
              <a:rPr lang="en-US" sz="1500" b="1" dirty="0"/>
              <a:t>Health &amp; Wellness</a:t>
            </a:r>
            <a:endParaRPr lang="en-US" sz="1500" dirty="0"/>
          </a:p>
          <a:p>
            <a:pPr marL="342900" lvl="0" indent="-342900">
              <a:buFont typeface="+mj-lt"/>
              <a:buAutoNum type="arabicPeriod"/>
            </a:pPr>
            <a:r>
              <a:rPr lang="en-US" sz="1500" dirty="0"/>
              <a:t>What strategies exist to proactively build the healthcare workforce? </a:t>
            </a:r>
          </a:p>
          <a:p>
            <a:pPr marL="342900" lvl="0" indent="-342900">
              <a:buFont typeface="+mj-lt"/>
              <a:buAutoNum type="arabicPeriod"/>
            </a:pPr>
            <a:r>
              <a:rPr lang="en-US" sz="1500" dirty="0"/>
              <a:t>To what extent does commercial real estate support a larger healthcare industry?</a:t>
            </a:r>
          </a:p>
          <a:p>
            <a:pPr marL="342900" lvl="0" indent="-342900">
              <a:buFont typeface="+mj-lt"/>
              <a:buAutoNum type="arabicPeriod"/>
            </a:pPr>
            <a:r>
              <a:rPr lang="en-US" sz="1500" dirty="0"/>
              <a:t>How can technology be leveraged to improve physical and mental health?</a:t>
            </a:r>
          </a:p>
          <a:p>
            <a:pPr lvl="0"/>
            <a:endParaRPr lang="en-US" sz="1500" dirty="0"/>
          </a:p>
          <a:p>
            <a:r>
              <a:rPr lang="en-US" sz="1500" b="1" dirty="0"/>
              <a:t>Help at Home </a:t>
            </a:r>
            <a:endParaRPr lang="en-US" sz="1500" dirty="0"/>
          </a:p>
          <a:p>
            <a:pPr marL="342900" lvl="0" indent="-342900">
              <a:buFont typeface="+mj-lt"/>
              <a:buAutoNum type="arabicPeriod"/>
            </a:pPr>
            <a:r>
              <a:rPr lang="en-US" sz="1500" dirty="0"/>
              <a:t>How can regional partners collaborate to identify and serve isolated older residents? </a:t>
            </a:r>
          </a:p>
          <a:p>
            <a:pPr marL="342900" lvl="0" indent="-342900">
              <a:buFont typeface="+mj-lt"/>
              <a:buAutoNum type="arabicPeriod"/>
            </a:pPr>
            <a:r>
              <a:rPr lang="en-US" sz="1500" dirty="0"/>
              <a:t>What resources would help support, recognize, and empower family caregivers?</a:t>
            </a:r>
          </a:p>
          <a:p>
            <a:pPr marL="342900" lvl="0" indent="-342900">
              <a:buFont typeface="+mj-lt"/>
              <a:buAutoNum type="arabicPeriod"/>
            </a:pPr>
            <a:r>
              <a:rPr lang="en-US" sz="1500" dirty="0"/>
              <a:t>How can the region expand the number of caregivers?</a:t>
            </a:r>
          </a:p>
          <a:p>
            <a:pPr lvl="0"/>
            <a:endParaRPr lang="en-US" sz="1500" dirty="0"/>
          </a:p>
          <a:p>
            <a:pPr lvl="0"/>
            <a:r>
              <a:rPr lang="en-US" sz="1500" b="1" dirty="0"/>
              <a:t>Age-Friendly Living</a:t>
            </a:r>
          </a:p>
          <a:p>
            <a:pPr marL="342900" lvl="0" indent="-342900">
              <a:buFont typeface="+mj-lt"/>
              <a:buAutoNum type="arabicPeriod"/>
            </a:pPr>
            <a:r>
              <a:rPr lang="en-US" sz="1500" dirty="0"/>
              <a:t>How can the region improve the accessibility of existing homes at scale?</a:t>
            </a:r>
          </a:p>
          <a:p>
            <a:pPr marL="342900" lvl="0" indent="-342900">
              <a:buFont typeface="+mj-lt"/>
              <a:buAutoNum type="arabicPeriod"/>
            </a:pPr>
            <a:r>
              <a:rPr lang="en-US" sz="1500" dirty="0"/>
              <a:t>What approach to future development would promote aging in place?</a:t>
            </a:r>
          </a:p>
          <a:p>
            <a:pPr marL="342900" lvl="0" indent="-342900">
              <a:buFont typeface="+mj-lt"/>
              <a:buAutoNum type="arabicPeriod"/>
            </a:pPr>
            <a:r>
              <a:rPr lang="en-US" sz="1500" dirty="0"/>
              <a:t>How can the region think creatively about transportation?</a:t>
            </a:r>
          </a:p>
          <a:p>
            <a:pPr lvl="0"/>
            <a:endParaRPr lang="en-US" sz="1500" dirty="0"/>
          </a:p>
          <a:p>
            <a:r>
              <a:rPr lang="en-US" sz="1500" b="1" dirty="0"/>
              <a:t>Emergency &amp; Safety Assistance</a:t>
            </a:r>
            <a:endParaRPr lang="en-US" sz="1500" dirty="0"/>
          </a:p>
          <a:p>
            <a:pPr marL="342900" lvl="0" indent="-342900">
              <a:buFont typeface="+mj-lt"/>
              <a:buAutoNum type="arabicPeriod"/>
            </a:pPr>
            <a:r>
              <a:rPr lang="en-US" sz="1500" dirty="0"/>
              <a:t>What models exist to proactively serve frequent EMS-users?</a:t>
            </a:r>
          </a:p>
          <a:p>
            <a:pPr marL="342900" lvl="0" indent="-342900">
              <a:buFont typeface="+mj-lt"/>
              <a:buAutoNum type="arabicPeriod"/>
            </a:pPr>
            <a:r>
              <a:rPr lang="en-US" sz="1500" dirty="0"/>
              <a:t>How can the region prepare for a large-scale emergency?</a:t>
            </a:r>
          </a:p>
          <a:p>
            <a:pPr marL="342900" lvl="0" indent="-342900">
              <a:buFont typeface="+mj-lt"/>
              <a:buAutoNum type="arabicPeriod"/>
            </a:pPr>
            <a:r>
              <a:rPr lang="en-US" sz="1500" dirty="0"/>
              <a:t>How can regional partners reduce exploitation and crimes against older adults?</a:t>
            </a:r>
          </a:p>
          <a:p>
            <a:pPr lvl="0"/>
            <a:endParaRPr lang="en-US" sz="1500" dirty="0"/>
          </a:p>
          <a:p>
            <a:pPr lvl="0"/>
            <a:r>
              <a:rPr lang="en-US" sz="1500" b="1" dirty="0"/>
              <a:t>Money in Reserve</a:t>
            </a:r>
            <a:endParaRPr lang="en-US" sz="1500" dirty="0"/>
          </a:p>
          <a:p>
            <a:pPr marL="342900" lvl="0" indent="-342900">
              <a:buFont typeface="+mj-lt"/>
              <a:buAutoNum type="arabicPeriod"/>
            </a:pPr>
            <a:r>
              <a:rPr lang="en-US" sz="1500" dirty="0"/>
              <a:t>How can the region offer a more age-friendly shopping experience in the community? </a:t>
            </a:r>
          </a:p>
          <a:p>
            <a:pPr marL="342900" lvl="0" indent="-342900">
              <a:buFont typeface="+mj-lt"/>
              <a:buAutoNum type="arabicPeriod"/>
            </a:pPr>
            <a:r>
              <a:rPr lang="en-US" sz="1500" dirty="0"/>
              <a:t>What strategies exist to diversify the region’s tax base?</a:t>
            </a:r>
          </a:p>
          <a:p>
            <a:pPr marL="342900" lvl="0" indent="-342900">
              <a:buFont typeface="+mj-lt"/>
              <a:buAutoNum type="arabicPeriod"/>
            </a:pPr>
            <a:r>
              <a:rPr lang="en-US" sz="1500" dirty="0"/>
              <a:t>What services could improve financial stability in the older adult population?</a:t>
            </a:r>
          </a:p>
        </p:txBody>
      </p:sp>
    </p:spTree>
    <p:extLst>
      <p:ext uri="{BB962C8B-B14F-4D97-AF65-F5344CB8AC3E}">
        <p14:creationId xmlns:p14="http://schemas.microsoft.com/office/powerpoint/2010/main" val="3627910197"/>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1F497D"/>
      </a:accent1>
      <a:accent2>
        <a:srgbClr val="31859B"/>
      </a:accent2>
      <a:accent3>
        <a:srgbClr val="FFC000"/>
      </a:accent3>
      <a:accent4>
        <a:srgbClr val="00B0F0"/>
      </a:accent4>
      <a:accent5>
        <a:srgbClr val="E5B9B7"/>
      </a:accent5>
      <a:accent6>
        <a:srgbClr val="95B3D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10257</TotalTime>
  <Words>2017</Words>
  <Application>Microsoft Office PowerPoint</Application>
  <PresentationFormat>On-screen Show (4:3)</PresentationFormat>
  <Paragraphs>170</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Abadi</vt:lpstr>
      <vt:lpstr>Arial</vt:lpstr>
      <vt:lpstr>Calibri</vt:lpstr>
      <vt:lpstr>Office Theme</vt:lpstr>
      <vt:lpstr>Serving Older Adults  in the Peninsula Region  </vt:lpstr>
      <vt:lpstr>Last 25 years of growth driven by residents age 60+</vt:lpstr>
      <vt:lpstr>Last 25 years of growth driven by residents age 60+</vt:lpstr>
      <vt:lpstr>Next 25 years of growth driven by residents age 80+</vt:lpstr>
      <vt:lpstr>Next 25 years of growth driven by residents age 80+</vt:lpstr>
      <vt:lpstr>Growth will impact all jurisdictions in the region</vt:lpstr>
      <vt:lpstr>Growth will concentrate in western Peninsula</vt:lpstr>
      <vt:lpstr>Changing Needs within the Community</vt:lpstr>
      <vt:lpstr>Need #1. Health &amp; Wellness</vt:lpstr>
      <vt:lpstr>Need #2. Help at Home</vt:lpstr>
      <vt:lpstr>Need #3. Age-Friendly Living</vt:lpstr>
      <vt:lpstr>Need #4. Emergency &amp; Safety Assistance</vt:lpstr>
      <vt:lpstr>Need #5. Money in Reserve</vt:lpstr>
      <vt:lpstr>Projecting Changes to the Local Economy</vt:lpstr>
      <vt:lpstr>Larger Health Sector</vt:lpstr>
      <vt:lpstr>Continued Unmet Demand for Formal Caregivers</vt:lpstr>
      <vt:lpstr>Elevated Use of Local Safety Services</vt:lpstr>
      <vt:lpstr>Fewer Contributions in Sales Taxes</vt:lpstr>
      <vt:lpstr>Potential Reduction in Property Taxes</vt:lpstr>
      <vt:lpstr>Questions to inform a regional response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Peninsula Region</dc:title>
  <dc:creator>Elizabeth Hughes</dc:creator>
  <cp:lastModifiedBy>tammy flynn</cp:lastModifiedBy>
  <cp:revision>284</cp:revision>
  <dcterms:created xsi:type="dcterms:W3CDTF">2024-04-29T15:52:13Z</dcterms:created>
  <dcterms:modified xsi:type="dcterms:W3CDTF">2025-01-31T10:20:57Z</dcterms:modified>
</cp:coreProperties>
</file>